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s/slide29.xml" ContentType="application/vnd.openxmlformats-officedocument.presentationml.slide+xml"/>
  <Override PartName="/ppt/slides/slide2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23.xml" ContentType="application/vnd.openxmlformats-officedocument.presentationml.slide+xml"/>
  <Override PartName="/ppt/slides/slide28.xml" ContentType="application/vnd.openxmlformats-officedocument.presentationml.slide+xml"/>
  <Override PartName="/ppt/slides/slide22.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25.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2.xml" ContentType="application/vnd.openxmlformats-officedocument.presentationml.slide+xml"/>
  <Override PartName="/ppt/slides/slide27.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26.xml" ContentType="application/vnd.openxmlformats-officedocument.presentationml.slide+xml"/>
  <Override PartName="/ppt/slides/slide36.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14.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3.xml" ContentType="application/vnd.openxmlformats-officedocument.presentationml.slide+xml"/>
  <Override PartName="/ppt/slides/slide15.xml" ContentType="application/vnd.openxmlformats-officedocument.presentationml.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7.xml" ContentType="application/vnd.openxmlformats-officedocument.presentationml.notesSlide+xml"/>
  <Override PartName="/ppt/notesSlides/notesSlide12.xml" ContentType="application/vnd.openxmlformats-officedocument.presentationml.notesSlide+xml"/>
  <Override PartName="/ppt/notesSlides/notesSlide10.xml" ContentType="application/vnd.openxmlformats-officedocument.presentationml.notesSlide+xml"/>
  <Override PartName="/ppt/notesSlides/notesSlide6.xml" ContentType="application/vnd.openxmlformats-officedocument.presentationml.notesSlide+xml"/>
  <Override PartName="/ppt/notesSlides/notesSlide8.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37.xml" ContentType="application/vnd.openxmlformats-officedocument.presentationml.notesSlide+xml"/>
  <Override PartName="/ppt/notesSlides/notesSlide26.xml" ContentType="application/vnd.openxmlformats-officedocument.presentationml.notesSlide+xml"/>
  <Override PartName="/ppt/notesSlides/notesSlide38.xml" ContentType="application/vnd.openxmlformats-officedocument.presentationml.notesSlide+xml"/>
  <Override PartName="/ppt/slideMasters/slideMaster1.xml" ContentType="application/vnd.openxmlformats-officedocument.presentationml.slideMaster+xml"/>
  <Override PartName="/ppt/notesSlides/notesSlide25.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6.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29.xml" ContentType="application/vnd.openxmlformats-officedocument.presentationml.notesSlide+xml"/>
  <Override PartName="/ppt/notesSlides/notesSlide24.xml" ContentType="application/vnd.openxmlformats-officedocument.presentationml.notesSlide+xml"/>
  <Override PartName="/ppt/notesSlides/notesSlide41.xml" ContentType="application/vnd.openxmlformats-officedocument.presentationml.notesSlide+xml"/>
  <Override PartName="/ppt/notesSlides/notesSlide23.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47.xml" ContentType="application/vnd.openxmlformats-officedocument.presentationml.notesSlide+xml"/>
  <Override PartName="/ppt/notesSlides/notesSlide20.xml" ContentType="application/vnd.openxmlformats-officedocument.presentationml.notesSlide+xml"/>
  <Override PartName="/ppt/notesSlides/notesSlide46.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22.xml" ContentType="application/vnd.openxmlformats-officedocument.presentationml.notesSlide+xml"/>
  <Override PartName="/ppt/notesSlides/notesSlide45.xml" ContentType="application/vnd.openxmlformats-officedocument.presentationml.notesSlide+xml"/>
  <Override PartName="/ppt/notesSlides/notesSlide21.xml" ContentType="application/vnd.openxmlformats-officedocument.presentationml.notesSlide+xml"/>
  <Override PartName="/ppt/notesSlides/notesSlide13.xml" ContentType="application/vnd.openxmlformats-officedocument.presentationml.notesSlide+xml"/>
  <Override PartName="/ppt/notesSlides/notesSlide32.xml" ContentType="application/vnd.openxmlformats-officedocument.presentationml.notesSlide+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commentAuthors.xml" ContentType="application/vnd.openxmlformats-officedocument.presentationml.commentAuthors+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ppt/tags/tag6.xml" ContentType="application/vnd.openxmlformats-officedocument.presentationml.tags+xml"/>
  <Override PartName="/ppt/tags/tag25.xml" ContentType="application/vnd.openxmlformats-officedocument.presentationml.tags+xml"/>
  <Override PartName="/ppt/tags/tag2.xml" ContentType="application/vnd.openxmlformats-officedocument.presentationml.tags+xml"/>
  <Override PartName="/ppt/tags/tag4.xml" ContentType="application/vnd.openxmlformats-officedocument.presentationml.tags+xml"/>
  <Override PartName="/ppt/tags/tag3.xml" ContentType="application/vnd.openxmlformats-officedocument.presentationml.tags+xml"/>
  <Override PartName="/ppt/tags/tag1.xml" ContentType="application/vnd.openxmlformats-officedocument.presentationml.tags+xml"/>
  <Override PartName="/ppt/tags/tag57.xml" ContentType="application/vnd.openxmlformats-officedocument.presentationml.tags+xml"/>
  <Override PartName="/ppt/tags/tag5.xml" ContentType="application/vnd.openxmlformats-officedocument.presentationml.tags+xml"/>
  <Override PartName="/ppt/tags/tag10.xml" ContentType="application/vnd.openxmlformats-officedocument.presentationml.tags+xml"/>
  <Override PartName="/ppt/tags/tag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7.xml" ContentType="application/vnd.openxmlformats-officedocument.presentationml.tags+xml"/>
  <Override PartName="/ppt/tags/tag26.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18.xml" ContentType="application/vnd.openxmlformats-officedocument.presentationml.tags+xml"/>
  <Override PartName="/ppt/tags/tag17.xml" ContentType="application/vnd.openxmlformats-officedocument.presentationml.tags+xml"/>
  <Override PartName="/ppt/tags/tag16.xml" ContentType="application/vnd.openxmlformats-officedocument.presentationml.tags+xml"/>
  <Override PartName="/ppt/tags/tag9.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9.xml" ContentType="application/vnd.openxmlformats-officedocument.presentationml.tags+xml"/>
  <Override PartName="/ppt/tags/tag13.xml" ContentType="application/vnd.openxmlformats-officedocument.presentationml.tags+xml"/>
  <Override PartName="/ppt/tags/tag28.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7.xml" ContentType="application/vnd.openxmlformats-officedocument.presentationml.tags+xml"/>
  <Override PartName="/ppt/tags/tag32.xml" ContentType="application/vnd.openxmlformats-officedocument.presentationml.tags+xml"/>
  <Override PartName="/ppt/tags/tag31.xml" ContentType="application/vnd.openxmlformats-officedocument.presentationml.tags+xml"/>
  <Override PartName="/ppt/tags/tag51.xml" ContentType="application/vnd.openxmlformats-officedocument.presentationml.tags+xml"/>
  <Override PartName="/ppt/tags/tag64.xml" ContentType="application/vnd.openxmlformats-officedocument.presentationml.tags+xml"/>
  <Override PartName="/ppt/tags/tag50.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49.xml" ContentType="application/vnd.openxmlformats-officedocument.presentationml.tags+xml"/>
  <Override PartName="/ppt/tags/tag67.xml" ContentType="application/vnd.openxmlformats-officedocument.presentationml.tags+xml"/>
  <Override PartName="/ppt/tags/tag48.xml" ContentType="application/vnd.openxmlformats-officedocument.presentationml.tags+xml"/>
  <Override PartName="/ppt/tags/tag68.xml" ContentType="application/vnd.openxmlformats-officedocument.presentationml.tags+xml"/>
  <Override PartName="/ppt/tags/tag63.xml" ContentType="application/vnd.openxmlformats-officedocument.presentationml.tags+xml"/>
  <Override PartName="/ppt/tags/tag52.xml" ContentType="application/vnd.openxmlformats-officedocument.presentationml.tags+xml"/>
  <Override PartName="/ppt/tags/tag62.xml" ContentType="application/vnd.openxmlformats-officedocument.presentationml.tags+xml"/>
  <Override PartName="/ppt/tags/tag56.xml" ContentType="application/vnd.openxmlformats-officedocument.presentationml.tags+xml"/>
  <Override PartName="/ppt/tags/tag58.xml" ContentType="application/vnd.openxmlformats-officedocument.presentationml.tags+xml"/>
  <Override PartName="/ppt/tags/tag55.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54.xml" ContentType="application/vnd.openxmlformats-officedocument.presentationml.tags+xml"/>
  <Override PartName="/ppt/tags/tag53.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47.xml" ContentType="application/vnd.openxmlformats-officedocument.presentationml.tags+xml"/>
  <Override PartName="/ppt/tags/tag40.xml" ContentType="application/vnd.openxmlformats-officedocument.presentationml.tags+xml"/>
  <Override PartName="/ppt/tags/tag39.xml" ContentType="application/vnd.openxmlformats-officedocument.presentationml.tags+xml"/>
  <Override PartName="/ppt/tags/tag38.xml" ContentType="application/vnd.openxmlformats-officedocument.presentationml.tags+xml"/>
  <Override PartName="/ppt/tags/tag37.xml" ContentType="application/vnd.openxmlformats-officedocument.presentationml.tags+xml"/>
  <Override PartName="/ppt/tags/tag36.xml" ContentType="application/vnd.openxmlformats-officedocument.presentationml.tags+xml"/>
  <Override PartName="/ppt/tags/tag35.xml" ContentType="application/vnd.openxmlformats-officedocument.presentationml.tags+xml"/>
  <Override PartName="/ppt/tags/tag34.xml" ContentType="application/vnd.openxmlformats-officedocument.presentationml.tags+xml"/>
  <Override PartName="/ppt/tags/tag33.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71.xml" ContentType="application/vnd.openxmlformats-officedocument.presentationml.tags+xml"/>
  <Override PartName="/ppt/tags/tag46.xml" ContentType="application/vnd.openxmlformats-officedocument.presentationml.tags+xml"/>
  <Override PartName="/ppt/tags/tag72.xml" ContentType="application/vnd.openxmlformats-officedocument.presentationml.tags+xml"/>
  <Override PartName="/ppt/tags/tag4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44.xml" ContentType="application/vnd.openxmlformats-officedocument.presentationml.tags+xml"/>
  <Override PartName="/ppt/tags/tag30.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handoutMasterIdLst>
    <p:handoutMasterId r:id="rId50"/>
  </p:handoutMasterIdLst>
  <p:sldIdLst>
    <p:sldId id="430" r:id="rId2"/>
    <p:sldId id="443" r:id="rId3"/>
    <p:sldId id="400" r:id="rId4"/>
    <p:sldId id="1586" r:id="rId5"/>
    <p:sldId id="431" r:id="rId6"/>
    <p:sldId id="354" r:id="rId7"/>
    <p:sldId id="355" r:id="rId8"/>
    <p:sldId id="356" r:id="rId9"/>
    <p:sldId id="900" r:id="rId10"/>
    <p:sldId id="617" r:id="rId11"/>
    <p:sldId id="890" r:id="rId12"/>
    <p:sldId id="565" r:id="rId13"/>
    <p:sldId id="334" r:id="rId14"/>
    <p:sldId id="332" r:id="rId15"/>
    <p:sldId id="335" r:id="rId16"/>
    <p:sldId id="336" r:id="rId17"/>
    <p:sldId id="337" r:id="rId18"/>
    <p:sldId id="519" r:id="rId19"/>
    <p:sldId id="889" r:id="rId20"/>
    <p:sldId id="616" r:id="rId21"/>
    <p:sldId id="901" r:id="rId22"/>
    <p:sldId id="263" r:id="rId23"/>
    <p:sldId id="264" r:id="rId24"/>
    <p:sldId id="265" r:id="rId25"/>
    <p:sldId id="902" r:id="rId26"/>
    <p:sldId id="267" r:id="rId27"/>
    <p:sldId id="903" r:id="rId28"/>
    <p:sldId id="904" r:id="rId29"/>
    <p:sldId id="270" r:id="rId30"/>
    <p:sldId id="271" r:id="rId31"/>
    <p:sldId id="905" r:id="rId32"/>
    <p:sldId id="273" r:id="rId33"/>
    <p:sldId id="906" r:id="rId34"/>
    <p:sldId id="898" r:id="rId35"/>
    <p:sldId id="884" r:id="rId36"/>
    <p:sldId id="344" r:id="rId37"/>
    <p:sldId id="341" r:id="rId38"/>
    <p:sldId id="907" r:id="rId39"/>
    <p:sldId id="340" r:id="rId40"/>
    <p:sldId id="346" r:id="rId41"/>
    <p:sldId id="895" r:id="rId42"/>
    <p:sldId id="1588" r:id="rId43"/>
    <p:sldId id="883" r:id="rId44"/>
    <p:sldId id="345" r:id="rId45"/>
    <p:sldId id="623" r:id="rId46"/>
    <p:sldId id="622" r:id="rId47"/>
    <p:sldId id="448" r:id="rId48"/>
  </p:sldIdLst>
  <p:sldSz cx="12192000" cy="6858000"/>
  <p:notesSz cx="6858000" cy="9144000"/>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CA85C4-D661-4A27-A797-E822F2A90384}">
          <p14:sldIdLst>
            <p14:sldId id="430"/>
            <p14:sldId id="443"/>
            <p14:sldId id="400"/>
            <p14:sldId id="1586"/>
          </p14:sldIdLst>
        </p14:section>
        <p14:section name="Section 1" id="{664659ED-A618-4D68-B4E6-CF0052C66849}">
          <p14:sldIdLst>
            <p14:sldId id="431"/>
            <p14:sldId id="354"/>
            <p14:sldId id="355"/>
            <p14:sldId id="356"/>
            <p14:sldId id="900"/>
            <p14:sldId id="617"/>
          </p14:sldIdLst>
        </p14:section>
        <p14:section name="Section 2" id="{4348AC58-E524-4A14-B9E4-DFC03DBA8420}">
          <p14:sldIdLst>
            <p14:sldId id="890"/>
            <p14:sldId id="565"/>
            <p14:sldId id="334"/>
            <p14:sldId id="332"/>
            <p14:sldId id="335"/>
            <p14:sldId id="336"/>
            <p14:sldId id="337"/>
            <p14:sldId id="519"/>
            <p14:sldId id="889"/>
          </p14:sldIdLst>
        </p14:section>
        <p14:section name="Section 3" id="{89262F33-0CCB-4F26-89B4-DAB0DD4E8324}">
          <p14:sldIdLst>
            <p14:sldId id="616"/>
            <p14:sldId id="901"/>
            <p14:sldId id="263"/>
            <p14:sldId id="264"/>
            <p14:sldId id="265"/>
            <p14:sldId id="902"/>
            <p14:sldId id="267"/>
            <p14:sldId id="903"/>
            <p14:sldId id="904"/>
            <p14:sldId id="270"/>
            <p14:sldId id="271"/>
            <p14:sldId id="905"/>
            <p14:sldId id="273"/>
            <p14:sldId id="906"/>
            <p14:sldId id="898"/>
          </p14:sldIdLst>
        </p14:section>
        <p14:section name="Section 4" id="{262735A4-DF69-4674-AAFE-5F50A2B1A895}">
          <p14:sldIdLst>
            <p14:sldId id="884"/>
            <p14:sldId id="344"/>
            <p14:sldId id="341"/>
            <p14:sldId id="907"/>
            <p14:sldId id="340"/>
            <p14:sldId id="346"/>
            <p14:sldId id="895"/>
          </p14:sldIdLst>
        </p14:section>
        <p14:section name="Course project" id="{84DDDD73-8BD1-435E-8F0D-4BF1194E3990}">
          <p14:sldIdLst>
            <p14:sldId id="1588"/>
          </p14:sldIdLst>
        </p14:section>
        <p14:section name="Wrap-up" id="{718FCF10-013A-491F-9DBC-008003EF5CDE}">
          <p14:sldIdLst>
            <p14:sldId id="883"/>
            <p14:sldId id="345"/>
            <p14:sldId id="623"/>
            <p14:sldId id="622"/>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56"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Harris, Melissa" initials="HM" lastIdx="13" clrIdx="2">
    <p:extLst>
      <p:ext uri="{19B8F6BF-5375-455C-9EA6-DF929625EA0E}">
        <p15:presenceInfo xmlns:p15="http://schemas.microsoft.com/office/powerpoint/2012/main" userId="S-1-5-21-1407069837-2091007605-538272213-25781389" providerId="AD"/>
      </p:ext>
    </p:extLst>
  </p:cmAuthor>
  <p:cmAuthor id="4" name="Charrette, Jen" initials="CJ" lastIdx="12" clrIdx="3">
    <p:extLst>
      <p:ext uri="{19B8F6BF-5375-455C-9EA6-DF929625EA0E}">
        <p15:presenceInfo xmlns:p15="http://schemas.microsoft.com/office/powerpoint/2012/main" userId="Charrette, J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966D"/>
    <a:srgbClr val="2D75E7"/>
    <a:srgbClr val="4E24A7"/>
    <a:srgbClr val="E817E4"/>
    <a:srgbClr val="FE5496"/>
    <a:srgbClr val="B3EB5B"/>
    <a:srgbClr val="FF9B29"/>
    <a:srgbClr val="535B63"/>
    <a:srgbClr val="31C1B3"/>
    <a:srgbClr val="222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58" autoAdjust="0"/>
    <p:restoredTop sz="75322" autoAdjust="0"/>
  </p:normalViewPr>
  <p:slideViewPr>
    <p:cSldViewPr snapToGrid="0" snapToObjects="1" showGuides="1">
      <p:cViewPr varScale="1">
        <p:scale>
          <a:sx n="82" d="100"/>
          <a:sy n="82" d="100"/>
        </p:scale>
        <p:origin x="1344" y="9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60" d="100"/>
        <a:sy n="160" d="100"/>
      </p:scale>
      <p:origin x="0" y="-32736"/>
    </p:cViewPr>
  </p:sorterViewPr>
  <p:notesViewPr>
    <p:cSldViewPr snapToGrid="0" snapToObjects="1"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openxmlformats.org/officeDocument/2006/relationships/customXml" Target="../customXml/item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customXml" Target="../customXml/item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11/13/2020</a:t>
            </a:fld>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11/13/2020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1.awsstatic.com/whitepapers/architecture/AWS_Well-Architected_Framework.pdf"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1.awsstatic.com/whitepapers/architecture/AWS-Security-Pillar.pdf"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1.awsstatic.com/whitepapers/architecture/AWS-Operational-Excellence-Pillar.pdf"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1.awsstatic.com/whitepapers/architecture/AWS-Reliability-Pillar.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1.awsstatic.com/whitepapers/architecture/AWS-Performance-Efficiency-Pillar.pdf"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1.awsstatic.com/whitepapers/architecture/AWS-Cost-Optimization-Pillar.pdf"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ws.amazon.com/well-architected-too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amazonaws.cn/en/about-aws/china/"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infrastructure.aws/" TargetMode="External"/><Relationship Id="rId5" Type="http://schemas.openxmlformats.org/officeDocument/2006/relationships/hyperlink" Target="https://aws.amazon.com/about-aws/global-infrastructure/#reglink-pr" TargetMode="External"/><Relationship Id="rId4" Type="http://schemas.openxmlformats.org/officeDocument/2006/relationships/hyperlink" Target="https://aws.amazon.com/about-aws/global-infrastructure/regional-product-services/"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ws.amazon.com/about-aws/global-infrastructure/localzones/?p=ngi&amp;loc=3"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aws.amazon.com/compliance/data-cente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ws.amazon.com/cloudfront/features/#Amazon_CloudFront_Infrastructur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8" Type="http://schemas.openxmlformats.org/officeDocument/2006/relationships/hyperlink" Target="https://d1.awsstatic.com/whitepapers/architecture/AWS-Reliability-Pillar.pdf" TargetMode="External"/><Relationship Id="rId3" Type="http://schemas.openxmlformats.org/officeDocument/2006/relationships/hyperlink" Target="https://aws.amazon.com/about-aws/global-infrastructure/" TargetMode="External"/><Relationship Id="rId7" Type="http://schemas.openxmlformats.org/officeDocument/2006/relationships/hyperlink" Target="https://d1.awsstatic.com/whitepapers/architecture/AWS-Operational-Excellence-Pillar.pdf"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d1.awsstatic.com/whitepapers/architecture/AWS-Security-Pillar.pdf" TargetMode="External"/><Relationship Id="rId5" Type="http://schemas.openxmlformats.org/officeDocument/2006/relationships/hyperlink" Target="https://d1.awsstatic.com/whitepapers/architecture/AWS_Well-Architected_Framework.pdf" TargetMode="External"/><Relationship Id="rId10" Type="http://schemas.openxmlformats.org/officeDocument/2006/relationships/hyperlink" Target="https://d1.awsstatic.com/whitepapers/architecture/AWS-Cost-Optimization-Pillar.pdf" TargetMode="External"/><Relationship Id="rId4" Type="http://schemas.openxmlformats.org/officeDocument/2006/relationships/hyperlink" Target="https://infrastructure.aws/" TargetMode="External"/><Relationship Id="rId9" Type="http://schemas.openxmlformats.org/officeDocument/2006/relationships/hyperlink" Target="https://d1.awsstatic.com/whitepapers/architecture/AWS-Performance-Efficiency-Pillar.pdf"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echcrunch.com/2016/07/02/andy-jassys-brief-history-of-the-genesis-of-aw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2: Introducing Cloud Architecting</a:t>
            </a:r>
            <a:r>
              <a:rPr lang="en-US" sz="1100" dirty="0"/>
              <a:t>.</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Cloud architecture is the practice of applying cloud characteristics to a solution that uses cloud services and features to meet an organization’s technical needs and business use cases</a:t>
            </a:r>
          </a:p>
          <a:p>
            <a:pPr marL="171450" indent="-171450">
              <a:buFont typeface="Arial" panose="020B0604020202020204" pitchFamily="34" charset="0"/>
              <a:buChar char="•"/>
            </a:pPr>
            <a:r>
              <a:rPr lang="en-US" dirty="0"/>
              <a:t>You can use AWS services to create highly available, scalable, and reliable architectures</a:t>
            </a:r>
          </a:p>
        </p:txBody>
      </p:sp>
    </p:spTree>
    <p:extLst>
      <p:ext uri="{BB962C8B-B14F-4D97-AF65-F5344CB8AC3E}">
        <p14:creationId xmlns:p14="http://schemas.microsoft.com/office/powerpoint/2010/main" val="3077572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2: The AWS Well-Architected Framework.</a:t>
            </a:r>
          </a:p>
        </p:txBody>
      </p:sp>
    </p:spTree>
    <p:extLst>
      <p:ext uri="{BB962C8B-B14F-4D97-AF65-F5344CB8AC3E}">
        <p14:creationId xmlns:p14="http://schemas.microsoft.com/office/powerpoint/2010/main" val="4154119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The </a:t>
            </a:r>
            <a:r>
              <a:rPr lang="en-US" sz="1100" dirty="0">
                <a:ea typeface="Amazon Ember Light" panose="020B0403020204020204" pitchFamily="34" charset="0"/>
                <a:cs typeface="Amazon Ember Light" panose="020B0403020204020204" pitchFamily="34" charset="0"/>
                <a:hlinkClick r:id="rId3"/>
              </a:rPr>
              <a:t>AWS Well-Architected Framework</a:t>
            </a:r>
            <a:r>
              <a:rPr lang="en-US" sz="1100" dirty="0">
                <a:ea typeface="Amazon Ember Light" panose="020B0403020204020204" pitchFamily="34" charset="0"/>
                <a:cs typeface="Amazon Ember Light" panose="020B0403020204020204" pitchFamily="34" charset="0"/>
              </a:rPr>
              <a:t> </a:t>
            </a:r>
            <a:r>
              <a:rPr lang="en-US" sz="1100" dirty="0"/>
              <a:t>is a guide that is designed to help you build the most </a:t>
            </a:r>
            <a:r>
              <a:rPr lang="en-US" sz="1100" kern="1200" dirty="0">
                <a:solidFill>
                  <a:schemeClr val="tx1"/>
                </a:solidFill>
                <a:effectLst/>
                <a:ea typeface="+mn-ea"/>
                <a:cs typeface="+mn-cs"/>
              </a:rPr>
              <a:t>secure, high-performing, resilient, and efficient infrastructure possible for your cloud applications and workloads. It provides a consistent approach to evaluate cloud architectures, and guidance to help implement designs. It </a:t>
            </a:r>
            <a:r>
              <a:rPr lang="en-US" sz="1100" dirty="0"/>
              <a:t>documents a set of foundational questions and best practices that enable you to understand if a specific architecture aligns well with cloud best practices. AWS developed this framework after reviewing thousands of customer architectures on AWS.</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The AWS Well-Architected Framework is organized into five </a:t>
            </a:r>
            <a:r>
              <a:rPr lang="en-US" sz="1100" b="0" i="0" kern="1200" dirty="0">
                <a:solidFill>
                  <a:schemeClr val="tx1"/>
                </a:solidFill>
                <a:effectLst/>
                <a:ea typeface="+mn-ea"/>
                <a:cs typeface="+mn-cs"/>
              </a:rPr>
              <a:t>pillars:</a:t>
            </a:r>
            <a:r>
              <a:rPr lang="en-US" sz="1100" kern="1200" dirty="0">
                <a:solidFill>
                  <a:schemeClr val="tx1"/>
                </a:solidFill>
                <a:effectLst/>
                <a:ea typeface="+mn-ea"/>
                <a:cs typeface="+mn-cs"/>
              </a:rPr>
              <a:t> Operational Excellence, Security, Reliability, Performance Efficiency, and Cost Optimization. </a:t>
            </a:r>
            <a:endParaRPr lang="en-US" sz="1100" b="0" dirty="0"/>
          </a:p>
          <a:p>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3068158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ea typeface="+mn-ea"/>
                <a:cs typeface="+mn-cs"/>
              </a:rPr>
              <a:t>The Security pillar addresses the ability to protect information, systems, and assets while delivering business value through risk assessments and mitigation strategies. </a:t>
            </a:r>
          </a:p>
          <a:p>
            <a:endParaRPr lang="en-US" kern="1200" dirty="0">
              <a:solidFill>
                <a:schemeClr val="tx1"/>
              </a:solidFill>
              <a:effectLst/>
              <a:ea typeface="+mn-ea"/>
              <a:cs typeface="+mn-cs"/>
            </a:endParaRPr>
          </a:p>
          <a:p>
            <a:r>
              <a:rPr lang="en-US" kern="1200" dirty="0">
                <a:solidFill>
                  <a:schemeClr val="tx1"/>
                </a:solidFill>
                <a:effectLst/>
                <a:ea typeface="+mn-ea"/>
                <a:cs typeface="+mn-cs"/>
              </a:rPr>
              <a:t>Your architecture will present a much stronger security presence</a:t>
            </a:r>
            <a:r>
              <a:rPr lang="en-US" kern="1200" baseline="0" dirty="0">
                <a:solidFill>
                  <a:schemeClr val="tx1"/>
                </a:solidFill>
                <a:effectLst/>
                <a:ea typeface="+mn-ea"/>
                <a:cs typeface="+mn-cs"/>
              </a:rPr>
              <a:t> if you implement </a:t>
            </a:r>
            <a:r>
              <a:rPr lang="en-US" kern="1200" dirty="0">
                <a:solidFill>
                  <a:schemeClr val="tx1"/>
                </a:solidFill>
                <a:effectLst/>
                <a:ea typeface="+mn-ea"/>
                <a:cs typeface="+mn-cs"/>
              </a:rPr>
              <a:t>a strong identity foundation, enable traceability, apply security at all layers, automate security best practices, and protect data in transit and at rest.</a:t>
            </a:r>
          </a:p>
          <a:p>
            <a:r>
              <a:rPr lang="en-US" kern="1200" dirty="0">
                <a:solidFill>
                  <a:schemeClr val="tx1"/>
                </a:solidFill>
                <a:effectLst/>
                <a:ea typeface="+mn-ea"/>
                <a:cs typeface="+mn-cs"/>
              </a:rPr>
              <a:t> </a:t>
            </a: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For more information about security best practices, see the </a:t>
            </a:r>
            <a:r>
              <a:rPr lang="en-US" dirty="0">
                <a:ea typeface="Amazon Ember Light" panose="020B0403020204020204" pitchFamily="34" charset="0"/>
                <a:cs typeface="Amazon Ember Light" panose="020B0403020204020204" pitchFamily="34" charset="0"/>
                <a:hlinkClick r:id="rId3"/>
              </a:rPr>
              <a:t>Security Pillar whitepaper</a:t>
            </a:r>
            <a:r>
              <a:rPr lang="en-US" kern="1200" dirty="0">
                <a:solidFill>
                  <a:schemeClr val="tx1"/>
                </a:solidFill>
                <a:effectLst/>
                <a:ea typeface="+mn-ea"/>
                <a:cs typeface="+mn-cs"/>
              </a:rPr>
              <a:t>.</a:t>
            </a:r>
            <a:endParaRPr lang="en-US"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040131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ea typeface="+mn-ea"/>
                <a:cs typeface="+mn-cs"/>
              </a:rPr>
              <a:t>The Operational Excellence pillar addresses the ability to run systems and gain insight into their operations to deliver business value. It also addresses the ability to continuously improve supporting processes and procedures. </a:t>
            </a:r>
          </a:p>
          <a:p>
            <a:endParaRPr lang="en-US" kern="1200" dirty="0">
              <a:solidFill>
                <a:schemeClr val="tx1"/>
              </a:solidFill>
              <a:effectLst/>
              <a:ea typeface="+mn-ea"/>
              <a:cs typeface="+mn-cs"/>
            </a:endParaRPr>
          </a:p>
          <a:p>
            <a:r>
              <a:rPr lang="en-US" kern="1200" dirty="0">
                <a:solidFill>
                  <a:schemeClr val="tx1"/>
                </a:solidFill>
                <a:effectLst/>
                <a:ea typeface="+mn-ea"/>
                <a:cs typeface="+mn-cs"/>
              </a:rPr>
              <a:t>When you design a workload for operations, you must be aware of how it will be deployed, updated, and operated. Implement engineering practices that align with defect reductions and quick, safe fixes. Enable observation with logging, instrumentation, and business and technical metrics so that you can gain insight into what is happening inside your architecture.</a:t>
            </a:r>
          </a:p>
          <a:p>
            <a:r>
              <a:rPr lang="en-US" kern="1200" dirty="0">
                <a:solidFill>
                  <a:schemeClr val="tx1"/>
                </a:solidFill>
                <a:effectLst/>
                <a:ea typeface="+mn-ea"/>
                <a:cs typeface="+mn-cs"/>
              </a:rPr>
              <a:t> </a:t>
            </a:r>
          </a:p>
          <a:p>
            <a:r>
              <a:rPr lang="en-US" kern="1200" dirty="0">
                <a:solidFill>
                  <a:schemeClr val="tx1"/>
                </a:solidFill>
                <a:effectLst/>
                <a:ea typeface="+mn-ea"/>
                <a:cs typeface="+mn-cs"/>
              </a:rPr>
              <a:t>In AWS, you can view your entire workload (applications, infrastructure, policy, governance, and operations) as code. It can all be defined in and updated using code. This means that you can apply the same engineering discipline that you use for application code to every element of your stack.</a:t>
            </a:r>
          </a:p>
          <a:p>
            <a:r>
              <a:rPr lang="en-US" kern="1200" dirty="0">
                <a:solidFill>
                  <a:schemeClr val="tx1"/>
                </a:solidFill>
                <a:effectLst/>
                <a:ea typeface="+mn-ea"/>
                <a:cs typeface="+mn-cs"/>
              </a:rPr>
              <a:t> </a:t>
            </a: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For more information about operational excellence best practices, see the </a:t>
            </a:r>
            <a:r>
              <a:rPr lang="en-US" dirty="0">
                <a:ea typeface="Amazon Ember Light" panose="020B0403020204020204" pitchFamily="34" charset="0"/>
                <a:cs typeface="Amazon Ember Light" panose="020B0403020204020204" pitchFamily="34" charset="0"/>
                <a:hlinkClick r:id="rId3"/>
              </a:rPr>
              <a:t>Operational Excellence Pillar whitepaper</a:t>
            </a:r>
            <a:r>
              <a:rPr lang="en-US"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3044014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ea typeface="+mn-ea"/>
                <a:cs typeface="+mn-cs"/>
              </a:rPr>
              <a:t>The Reliability pillar addresses the ability of a system to recover from infrastructure or service disruptions and dynamically acquire computing resources to meet demand. It also addresses the ability of a system to mitigate disruptions such as misconfigurations or transient network issues. </a:t>
            </a:r>
          </a:p>
          <a:p>
            <a:endParaRPr lang="en-US" kern="1200" dirty="0">
              <a:solidFill>
                <a:schemeClr val="tx1"/>
              </a:solidFill>
              <a:effectLst/>
              <a:ea typeface="+mn-ea"/>
              <a:cs typeface="+mn-cs"/>
            </a:endParaRPr>
          </a:p>
          <a:p>
            <a:r>
              <a:rPr lang="en-US" kern="1200" dirty="0">
                <a:solidFill>
                  <a:schemeClr val="tx1"/>
                </a:solidFill>
                <a:effectLst/>
                <a:ea typeface="+mn-ea"/>
                <a:cs typeface="+mn-cs"/>
              </a:rPr>
              <a:t>It can be difficult to ensure</a:t>
            </a:r>
            <a:r>
              <a:rPr lang="en-US" kern="1200" baseline="0" dirty="0">
                <a:solidFill>
                  <a:schemeClr val="tx1"/>
                </a:solidFill>
                <a:effectLst/>
                <a:ea typeface="+mn-ea"/>
                <a:cs typeface="+mn-cs"/>
              </a:rPr>
              <a:t> r</a:t>
            </a:r>
            <a:r>
              <a:rPr lang="en-US" kern="1200" dirty="0">
                <a:solidFill>
                  <a:schemeClr val="tx1"/>
                </a:solidFill>
                <a:effectLst/>
                <a:ea typeface="+mn-ea"/>
                <a:cs typeface="+mn-cs"/>
              </a:rPr>
              <a:t>eliability in a traditional environment. Issues arise from single points of failure, lack of automation, and lack of elasticity. By applying the best practices outlined in the Reliability pillar, you can prevent many of these issues. It will help you and your customers to have a properly designed architecture with respect to high availability, fault tolerance, and overall redundancy.</a:t>
            </a:r>
          </a:p>
          <a:p>
            <a:r>
              <a:rPr lang="en-US" kern="1200" dirty="0">
                <a:solidFill>
                  <a:schemeClr val="tx1"/>
                </a:solidFill>
                <a:effectLst/>
                <a:ea typeface="+mn-ea"/>
                <a:cs typeface="+mn-cs"/>
              </a:rPr>
              <a:t> </a:t>
            </a: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For more information about reliability best practices, see the </a:t>
            </a:r>
            <a:r>
              <a:rPr lang="en-US" dirty="0">
                <a:ea typeface="Amazon Ember Light" panose="020B0403020204020204" pitchFamily="34" charset="0"/>
                <a:cs typeface="Amazon Ember Light" panose="020B0403020204020204" pitchFamily="34" charset="0"/>
                <a:hlinkClick r:id="rId3"/>
              </a:rPr>
              <a:t>Reliability Pillar whitepaper</a:t>
            </a:r>
            <a:r>
              <a:rPr lang="en-US" kern="1200" dirty="0">
                <a:solidFill>
                  <a:schemeClr val="tx1"/>
                </a:solidFill>
                <a:effectLst/>
                <a:ea typeface="+mn-ea"/>
                <a:cs typeface="+mn-cs"/>
              </a:rPr>
              <a:t>.</a:t>
            </a:r>
            <a:endParaRPr lang="en-US"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277249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ea typeface="+mn-ea"/>
                <a:cs typeface="+mn-cs"/>
              </a:rPr>
              <a:t>When you consider performance, you want to maximize your performance by using computation resources efficiently. You also want to maintain that efficiency as the demand changes.</a:t>
            </a:r>
          </a:p>
          <a:p>
            <a:r>
              <a:rPr lang="en-US" kern="1200" dirty="0">
                <a:solidFill>
                  <a:schemeClr val="tx1"/>
                </a:solidFill>
                <a:effectLst/>
                <a:ea typeface="+mn-ea"/>
                <a:cs typeface="+mn-cs"/>
              </a:rPr>
              <a:t> </a:t>
            </a:r>
          </a:p>
          <a:p>
            <a:r>
              <a:rPr lang="en-US" kern="1200" dirty="0">
                <a:solidFill>
                  <a:schemeClr val="tx1"/>
                </a:solidFill>
                <a:effectLst/>
                <a:ea typeface="+mn-ea"/>
                <a:cs typeface="+mn-cs"/>
              </a:rPr>
              <a:t>It is also important to democratize advanced technologies. In situations where technology is difficult to implement yourself,</a:t>
            </a:r>
            <a:r>
              <a:rPr lang="en-US" kern="1200" baseline="0" dirty="0">
                <a:solidFill>
                  <a:schemeClr val="tx1"/>
                </a:solidFill>
                <a:effectLst/>
                <a:ea typeface="+mn-ea"/>
                <a:cs typeface="+mn-cs"/>
              </a:rPr>
              <a:t> consider using a vendor. By implementing the technology for you, the vendor handles the complexity and the knowledge, freeing your team to focus on more value-added work.</a:t>
            </a:r>
            <a:endParaRPr lang="en-US" kern="1200" dirty="0">
              <a:solidFill>
                <a:schemeClr val="tx1"/>
              </a:solidFill>
              <a:effectLst/>
              <a:ea typeface="+mn-ea"/>
              <a:cs typeface="+mn-cs"/>
            </a:endParaRPr>
          </a:p>
          <a:p>
            <a:endParaRPr lang="en-US" kern="1200" dirty="0">
              <a:solidFill>
                <a:schemeClr val="tx1"/>
              </a:solidFill>
              <a:effectLst/>
              <a:ea typeface="+mn-ea"/>
              <a:cs typeface="+mn-cs"/>
            </a:endParaRPr>
          </a:p>
          <a:p>
            <a:r>
              <a:rPr lang="en-US" i="1" kern="1200" dirty="0">
                <a:solidFill>
                  <a:schemeClr val="tx1"/>
                </a:solidFill>
                <a:effectLst/>
                <a:ea typeface="+mn-ea"/>
                <a:cs typeface="+mn-cs"/>
              </a:rPr>
              <a:t>Mechanical sympathy </a:t>
            </a:r>
            <a:r>
              <a:rPr lang="en-US" kern="1200" dirty="0">
                <a:solidFill>
                  <a:schemeClr val="tx1"/>
                </a:solidFill>
                <a:effectLst/>
                <a:ea typeface="+mn-ea"/>
                <a:cs typeface="+mn-cs"/>
              </a:rPr>
              <a:t>is when you use a tool or system with an understanding of how it operates best. Use the technology approach that aligns best to what you are trying to achieve. For example, consider data access patterns when you select database or storage approaches.</a:t>
            </a:r>
          </a:p>
          <a:p>
            <a:r>
              <a:rPr lang="en-US" kern="1200" dirty="0">
                <a:solidFill>
                  <a:schemeClr val="tx1"/>
                </a:solidFill>
                <a:effectLst/>
                <a:ea typeface="+mn-ea"/>
                <a:cs typeface="+mn-cs"/>
              </a:rPr>
              <a:t> </a:t>
            </a: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For more information about performance best practices, see the </a:t>
            </a:r>
            <a:r>
              <a:rPr lang="en-US" dirty="0">
                <a:ea typeface="Amazon Ember Light" panose="020B0403020204020204" pitchFamily="34" charset="0"/>
                <a:cs typeface="Amazon Ember Light" panose="020B0403020204020204" pitchFamily="34" charset="0"/>
                <a:hlinkClick r:id="rId3"/>
              </a:rPr>
              <a:t>Performance Efficiency Pillar whitepaper</a:t>
            </a:r>
            <a:r>
              <a:rPr lang="en-US" kern="1200" dirty="0">
                <a:solidFill>
                  <a:schemeClr val="tx1"/>
                </a:solidFill>
                <a:effectLst/>
                <a:ea typeface="+mn-ea"/>
                <a:cs typeface="+mn-cs"/>
              </a:rPr>
              <a:t>.</a:t>
            </a:r>
            <a:endParaRPr lang="en-US"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05810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ea typeface="+mn-ea"/>
                <a:cs typeface="+mn-cs"/>
              </a:rPr>
              <a:t>Cost optimization is an ongoing requirement of any good architectural design. The process is iterative, and it should be refined and improved throughout your production lifetime. Understanding how efficient your current architecture is in relation to your goals can remove unneeded expense. Consider using managed services because they operate at cloud scale, and they can offer a lower cost per transaction or service.</a:t>
            </a:r>
          </a:p>
          <a:p>
            <a:r>
              <a:rPr lang="en-US" kern="1200" dirty="0">
                <a:solidFill>
                  <a:schemeClr val="tx1"/>
                </a:solidFill>
                <a:effectLst/>
                <a:ea typeface="+mn-ea"/>
                <a:cs typeface="+mn-cs"/>
              </a:rPr>
              <a:t> </a:t>
            </a: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For more information, see the </a:t>
            </a:r>
            <a:r>
              <a:rPr lang="en-US" dirty="0">
                <a:ea typeface="Amazon Ember Light" panose="020B0403020204020204" pitchFamily="34" charset="0"/>
                <a:cs typeface="Amazon Ember Light" panose="020B0403020204020204" pitchFamily="34" charset="0"/>
                <a:hlinkClick r:id="rId3"/>
              </a:rPr>
              <a:t>Cost Optimization Pillar whitepaper</a:t>
            </a:r>
            <a:r>
              <a:rPr lang="en-US" kern="1200" dirty="0">
                <a:solidFill>
                  <a:schemeClr val="tx1"/>
                </a:solidFill>
                <a:effectLst/>
                <a:ea typeface="+mn-ea"/>
                <a:cs typeface="+mn-cs"/>
              </a:rPr>
              <a:t>.</a:t>
            </a:r>
            <a:endParaRPr lang="en-US"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959123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29100"/>
          </a:xfrm>
        </p:spPr>
        <p:txBody>
          <a:bodyPr/>
          <a:lstStyle/>
          <a:p>
            <a:r>
              <a:rPr lang="en-US" dirty="0"/>
              <a:t>If you would like help with designing a well-architected solution, you can use t</a:t>
            </a:r>
            <a:r>
              <a:rPr lang="en-US" sz="1100" kern="1200" dirty="0">
                <a:solidFill>
                  <a:schemeClr val="tx1"/>
                </a:solidFill>
                <a:effectLst/>
                <a:latin typeface="+mn-lt"/>
                <a:ea typeface="+mn-ea"/>
                <a:cs typeface="+mn-cs"/>
              </a:rPr>
              <a:t>he AWS Well-Architected Tool. The AWS Well-Architected Tool is a self-service tool that provides you with on-demand access to current AWS best practices. These best practices can help you build secure, high-performing, resilient, and efficient application infrastructure on AWS. </a:t>
            </a:r>
          </a:p>
          <a:p>
            <a:endParaRPr lang="en-US" sz="1100" kern="1200" dirty="0">
              <a:solidFill>
                <a:schemeClr val="tx1"/>
              </a:solidFill>
              <a:effectLst/>
              <a:latin typeface="+mn-lt"/>
              <a:ea typeface="+mn-ea"/>
              <a:cs typeface="+mn-cs"/>
            </a:endParaRPr>
          </a:p>
          <a:p>
            <a:r>
              <a:rPr lang="en-US" sz="1100" dirty="0"/>
              <a:t>The AWS Well-Architected Tool helps you review the state of your workloads and compare them to the latest AWS architectural best practices. It gives you access to knowledge and best practices used by AWS architects, when you need it. </a:t>
            </a:r>
          </a:p>
          <a:p>
            <a:endParaRPr lang="en-US" sz="1100" dirty="0"/>
          </a:p>
          <a:p>
            <a:r>
              <a:rPr lang="en-US" sz="1100" dirty="0"/>
              <a:t>This tool is available in the AWS Management Console. You define your workload and answer a series of questions in the areas of operational excellence, security, reliability, performance efficiency, and cost optimization. The AWS Well-Architected Tool then delivers an action plan with step-by-step guidance on how to improve your workload for the cloud.</a:t>
            </a:r>
          </a:p>
          <a:p>
            <a:endParaRPr lang="en-US" sz="1100" dirty="0"/>
          </a:p>
          <a:p>
            <a:r>
              <a:rPr lang="en-US" sz="1100" dirty="0"/>
              <a:t>The AWS Well-Architected Tool provides a consistent process for you to review and measure your cloud architectures. You can use the results that the tool provides to identify next steps for improvement, drive architectural decisions, and bring architecture considerations into your corporate governance process.</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To learn more about the AWS Well-Architected Tool, </a:t>
            </a:r>
            <a:r>
              <a:rPr lang="en-US" sz="1100" dirty="0">
                <a:latin typeface="+mn-lt"/>
              </a:rPr>
              <a:t>see the </a:t>
            </a:r>
            <a:r>
              <a:rPr lang="en-US" sz="1100" dirty="0">
                <a:latin typeface="+mn-lt"/>
                <a:ea typeface="Amazon Ember Light" panose="020B0403020204020204" pitchFamily="34" charset="0"/>
                <a:cs typeface="Amazon Ember Light" panose="020B0403020204020204" pitchFamily="34" charset="0"/>
                <a:hlinkClick r:id="rId3"/>
              </a:rPr>
              <a:t>AWS Well-Architected Tool website</a:t>
            </a:r>
            <a:r>
              <a:rPr lang="en-US" sz="1100" dirty="0"/>
              <a:t>.</a:t>
            </a:r>
          </a:p>
        </p:txBody>
      </p:sp>
    </p:spTree>
    <p:extLst>
      <p:ext uri="{BB962C8B-B14F-4D97-AF65-F5344CB8AC3E}">
        <p14:creationId xmlns:p14="http://schemas.microsoft.com/office/powerpoint/2010/main" val="1792495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latin typeface="+mn-lt"/>
              </a:rPr>
              <a:t>The AWS Well-Architected Framework provides a consistent approach to evaluate cloud architectures and guidance to help implement designs.</a:t>
            </a:r>
          </a:p>
          <a:p>
            <a:pPr marL="171450" indent="-171450">
              <a:buFont typeface="Arial" panose="020B0604020202020204" pitchFamily="34" charset="0"/>
              <a:buChar char="•"/>
            </a:pPr>
            <a:r>
              <a:rPr lang="en-US" dirty="0">
                <a:latin typeface="+mn-lt"/>
              </a:rPr>
              <a:t>The AWS Well-Architected Framework is organized into five pillars.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lt"/>
              </a:rPr>
              <a:t>Each pillar documents a set of foundational questions that enable you to understand if a specific architecture aligns well with cloud best practices. </a:t>
            </a:r>
          </a:p>
          <a:p>
            <a:pPr marL="171450" indent="-171450">
              <a:buFont typeface="Arial" panose="020B0604020202020204" pitchFamily="34" charset="0"/>
              <a:buChar char="•"/>
            </a:pPr>
            <a:r>
              <a:rPr lang="en-US" dirty="0">
                <a:latin typeface="+mn-lt"/>
              </a:rPr>
              <a:t>The AWS Well-Architected Tool </a:t>
            </a:r>
            <a:r>
              <a:rPr lang="en-US" dirty="0"/>
              <a:t>helps you review the state of your workloads and compares them to the latest AWS architectural best practices.</a:t>
            </a:r>
          </a:p>
        </p:txBody>
      </p:sp>
    </p:spTree>
    <p:extLst>
      <p:ext uri="{BB962C8B-B14F-4D97-AF65-F5344CB8AC3E}">
        <p14:creationId xmlns:p14="http://schemas.microsoft.com/office/powerpoint/2010/main" val="2673126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includes the following sections:</a:t>
            </a:r>
          </a:p>
          <a:p>
            <a:endParaRPr lang="en-US" sz="1100" kern="1200" dirty="0">
              <a:solidFill>
                <a:schemeClr val="tx1"/>
              </a:solidFill>
              <a:effectLst/>
              <a:latin typeface="+mn-lt"/>
              <a:ea typeface="+mn-ea"/>
              <a:cs typeface="+mn-cs"/>
            </a:endParaRPr>
          </a:p>
          <a:p>
            <a:pPr marL="228600" indent="-228600">
              <a:buFont typeface="+mj-lt"/>
              <a:buAutoNum type="arabicPeriod"/>
            </a:pPr>
            <a:r>
              <a:rPr lang="en-US" sz="1100" kern="1200" dirty="0">
                <a:solidFill>
                  <a:schemeClr val="tx1"/>
                </a:solidFill>
                <a:effectLst/>
                <a:latin typeface="+mn-lt"/>
                <a:ea typeface="+mn-ea"/>
                <a:cs typeface="+mn-cs"/>
              </a:rPr>
              <a:t>What is cloud architecting?</a:t>
            </a:r>
          </a:p>
          <a:p>
            <a:pPr marL="228600" indent="-228600">
              <a:buFont typeface="+mj-lt"/>
              <a:buAutoNum type="arabicPeriod"/>
            </a:pPr>
            <a:r>
              <a:rPr lang="en-US" sz="1100" kern="1200" dirty="0">
                <a:solidFill>
                  <a:schemeClr val="tx1"/>
                </a:solidFill>
                <a:effectLst/>
                <a:latin typeface="+mn-lt"/>
                <a:ea typeface="+mn-ea"/>
                <a:cs typeface="+mn-cs"/>
              </a:rPr>
              <a:t>The Amazon Web Services (AWS) Well-Architected Framework</a:t>
            </a:r>
          </a:p>
          <a:p>
            <a:pPr marL="228600" indent="-228600">
              <a:buFont typeface="+mj-lt"/>
              <a:buAutoNum type="arabicPeriod"/>
            </a:pPr>
            <a:r>
              <a:rPr lang="en-US" sz="1100" kern="1200" dirty="0">
                <a:solidFill>
                  <a:schemeClr val="tx1"/>
                </a:solidFill>
                <a:effectLst/>
                <a:latin typeface="+mn-lt"/>
                <a:ea typeface="+mn-ea"/>
                <a:cs typeface="+mn-cs"/>
              </a:rPr>
              <a:t>Best practices for building solutions on AWS</a:t>
            </a:r>
          </a:p>
          <a:p>
            <a:pPr marL="228600" indent="-228600">
              <a:buFont typeface="+mj-lt"/>
              <a:buAutoNum type="arabicPeriod"/>
            </a:pPr>
            <a:r>
              <a:rPr lang="en-US" sz="1100" kern="1200" dirty="0">
                <a:solidFill>
                  <a:schemeClr val="tx1"/>
                </a:solidFill>
                <a:effectLst/>
                <a:latin typeface="+mn-lt"/>
                <a:ea typeface="+mn-ea"/>
                <a:cs typeface="+mn-cs"/>
              </a:rPr>
              <a:t>AWS global infrastructure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At the end of this module, you will be asked to complete a knowledge check that will test your understanding of key concepts 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a:t>
            </a:r>
            <a:r>
              <a:rPr lang="en-US" sz="1100" i="0" dirty="0"/>
              <a:t>3: Best practices for building solutions on AWS.</a:t>
            </a:r>
          </a:p>
        </p:txBody>
      </p:sp>
    </p:spTree>
    <p:extLst>
      <p:ext uri="{BB962C8B-B14F-4D97-AF65-F5344CB8AC3E}">
        <p14:creationId xmlns:p14="http://schemas.microsoft.com/office/powerpoint/2010/main" val="3829250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100" kern="1200" dirty="0">
                <a:solidFill>
                  <a:schemeClr val="tx1"/>
                </a:solidFill>
                <a:effectLst/>
                <a:latin typeface="+mn-lt"/>
                <a:ea typeface="+mn-ea"/>
                <a:cs typeface="+mn-cs"/>
              </a:rPr>
              <a:t>As you design a solution, think carefully about tradeoffs so that you can select an optimal approach. For example, you might trade consistency, durability, and space for time and latency to deliver higher performance. Or, you might prioritize speed to market over cost.</a:t>
            </a:r>
          </a:p>
          <a:p>
            <a:pPr lvl="0"/>
            <a:endParaRPr lang="en-US" sz="1100"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Tradeoffs can increase the cost and complexity of your architecture, so your design decisions should be based on empirical data. For example, you might need to perform load testing to ensure that a measurable benefit is obtained in performance. Or, you might need to perform benchmarking to achieve the most cost-optimal workload over time. When you evaluate performance-related improvements, you will also want to consider how your architecture design choices will impact customers and workload efficiencies. </a:t>
            </a:r>
          </a:p>
          <a:p>
            <a:pPr lvl="0"/>
            <a:endParaRPr lang="en-US" sz="1100"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In this section, you will learn about best practices for designing solutions on AWS. You will also learn about anti-patterns (or bad solution designs) to avoid.</a:t>
            </a:r>
          </a:p>
        </p:txBody>
      </p:sp>
    </p:spTree>
    <p:extLst>
      <p:ext uri="{BB962C8B-B14F-4D97-AF65-F5344CB8AC3E}">
        <p14:creationId xmlns:p14="http://schemas.microsoft.com/office/powerpoint/2010/main" val="3350392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ea typeface="Amazon Ember" panose="020B0603020204020204" pitchFamily="34" charset="0"/>
                <a:cs typeface="Amazon Ember" panose="020B0603020204020204" pitchFamily="34" charset="0"/>
              </a:rPr>
              <a:t>When you run your workloads on the AWS Cloud, you can scale your infrastructure quickly and proactively. Make sure that you implement scalability at every layer of your infrastructure.</a:t>
            </a:r>
          </a:p>
          <a:p>
            <a:endParaRPr lang="en-US" dirty="0">
              <a:ea typeface="Amazon Ember" panose="020B0603020204020204" pitchFamily="34" charset="0"/>
              <a:cs typeface="Amazon Ember" panose="020B0603020204020204" pitchFamily="34" charset="0"/>
            </a:endParaRPr>
          </a:p>
          <a:p>
            <a:r>
              <a:rPr lang="en-US" dirty="0">
                <a:ea typeface="Amazon Ember" panose="020B0603020204020204" pitchFamily="34" charset="0"/>
                <a:cs typeface="Amazon Ember" panose="020B0603020204020204" pitchFamily="34" charset="0"/>
              </a:rPr>
              <a:t>To understand the importance of scalability, consider this anti-pattern, where scaling is done reactively and manually.</a:t>
            </a:r>
            <a:r>
              <a:rPr lang="en-US" baseline="0" dirty="0">
                <a:ea typeface="Amazon Ember" panose="020B0603020204020204" pitchFamily="34" charset="0"/>
                <a:cs typeface="Amazon Ember" panose="020B0603020204020204" pitchFamily="34" charset="0"/>
              </a:rPr>
              <a:t> </a:t>
            </a:r>
          </a:p>
          <a:p>
            <a:endParaRPr lang="en-US" baseline="0" dirty="0">
              <a:ea typeface="Amazon Ember" panose="020B0603020204020204" pitchFamily="34" charset="0"/>
              <a:cs typeface="Amazon Ember" panose="020B0603020204020204" pitchFamily="34" charset="0"/>
            </a:endParaRPr>
          </a:p>
          <a:p>
            <a:r>
              <a:rPr lang="en-US" baseline="0" dirty="0">
                <a:ea typeface="Amazon Ember" panose="020B0603020204020204" pitchFamily="34" charset="0"/>
                <a:cs typeface="Amazon Ember" panose="020B0603020204020204" pitchFamily="34" charset="0"/>
              </a:rPr>
              <a:t>In this scenario, when </a:t>
            </a:r>
            <a:r>
              <a:rPr lang="en-US" dirty="0">
                <a:ea typeface="Amazon Ember" panose="020B0603020204020204" pitchFamily="34" charset="0"/>
                <a:cs typeface="Amazon Ember" panose="020B0603020204020204" pitchFamily="34" charset="0"/>
              </a:rPr>
              <a:t>application servers reach full capacity, users are prevented from accessing the application.</a:t>
            </a:r>
            <a:r>
              <a:rPr lang="en-US" baseline="0" dirty="0">
                <a:ea typeface="Amazon Ember" panose="020B0603020204020204" pitchFamily="34" charset="0"/>
                <a:cs typeface="Amazon Ember" panose="020B0603020204020204" pitchFamily="34" charset="0"/>
              </a:rPr>
              <a:t> </a:t>
            </a:r>
            <a:r>
              <a:rPr lang="en-US" dirty="0">
                <a:ea typeface="Amazon Ember" panose="020B0603020204020204" pitchFamily="34" charset="0"/>
                <a:cs typeface="Amazon Ember" panose="020B0603020204020204" pitchFamily="34" charset="0"/>
              </a:rPr>
              <a:t>Administrators then manually launch one or more new instances to manage the load. Unfortunately, it takes a few minutes for an instance to become available for use after it’s launched.</a:t>
            </a:r>
            <a:r>
              <a:rPr lang="en-US" baseline="0" dirty="0">
                <a:ea typeface="Amazon Ember" panose="020B0603020204020204" pitchFamily="34" charset="0"/>
                <a:cs typeface="Amazon Ember" panose="020B0603020204020204" pitchFamily="34" charset="0"/>
              </a:rPr>
              <a:t> That increases the </a:t>
            </a:r>
            <a:r>
              <a:rPr lang="en-US" dirty="0">
                <a:ea typeface="Amazon Ember" panose="020B0603020204020204" pitchFamily="34" charset="0"/>
                <a:cs typeface="Amazon Ember" panose="020B0603020204020204" pitchFamily="34" charset="0"/>
              </a:rPr>
              <a:t>time that users can’t access the application.</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1282155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400549"/>
            <a:ext cx="5486400" cy="4118417"/>
          </a:xfrm>
        </p:spPr>
        <p:txBody>
          <a:bodyPr/>
          <a:lstStyle/>
          <a:p>
            <a:r>
              <a:rPr lang="en-US" dirty="0">
                <a:ea typeface="Amazon Ember" panose="020B0603020204020204" pitchFamily="34" charset="0"/>
                <a:cs typeface="Amazon Ember" panose="020B0603020204020204" pitchFamily="34" charset="0"/>
              </a:rPr>
              <a:t>By enabling scalability, you can improve your design to anticipate the need for more capacity and deliver it before it's too late.</a:t>
            </a:r>
          </a:p>
          <a:p>
            <a:endParaRPr lang="en-US" dirty="0">
              <a:ea typeface="Amazon Ember" panose="020B0603020204020204" pitchFamily="34" charset="0"/>
              <a:cs typeface="Amazon Ember" panose="020B0603020204020204" pitchFamily="34" charset="0"/>
            </a:endParaRPr>
          </a:p>
          <a:p>
            <a:r>
              <a:rPr lang="en-US" dirty="0">
                <a:ea typeface="Amazon Ember" panose="020B0603020204020204" pitchFamily="34" charset="0"/>
                <a:cs typeface="Amazon Ember" panose="020B0603020204020204" pitchFamily="34" charset="0"/>
              </a:rPr>
              <a:t>For example, you can use a monitoring solution like Amazon CloudWatch to detect whether the total load across your fleet of servers has reached a specified threshold. You can define this threshold to be </a:t>
            </a:r>
            <a:r>
              <a:rPr lang="en-US" i="1" dirty="0">
                <a:ea typeface="Amazon Ember" panose="020B0603020204020204" pitchFamily="34" charset="0"/>
                <a:cs typeface="Amazon Ember" panose="020B0603020204020204" pitchFamily="34" charset="0"/>
              </a:rPr>
              <a:t>Stayed above 60% CPU utilization for longer than 5 minutes</a:t>
            </a:r>
            <a:r>
              <a:rPr lang="en-US" dirty="0">
                <a:ea typeface="Amazon Ember" panose="020B0603020204020204" pitchFamily="34" charset="0"/>
                <a:cs typeface="Amazon Ember" panose="020B0603020204020204" pitchFamily="34" charset="0"/>
              </a:rPr>
              <a:t>, or anything related to the use of resources. With CloudWatch, you can also design custom metrics based on specific applications that can trigger the resource scaling that is required.</a:t>
            </a:r>
          </a:p>
          <a:p>
            <a:br>
              <a:rPr lang="en-US" dirty="0">
                <a:ea typeface="Amazon Ember" panose="020B0603020204020204" pitchFamily="34" charset="0"/>
                <a:cs typeface="Amazon Ember" panose="020B0603020204020204" pitchFamily="34" charset="0"/>
              </a:rPr>
            </a:br>
            <a:r>
              <a:rPr lang="en-US" dirty="0">
                <a:ea typeface="Amazon Ember" panose="020B0603020204020204" pitchFamily="34" charset="0"/>
                <a:cs typeface="Amazon Ember" panose="020B0603020204020204" pitchFamily="34" charset="0"/>
              </a:rPr>
              <a:t>When an alarm is triggered, Amazon EC2 Auto Scaling immediately launches a new instance. That instance is then ready before capacity is reached, which provides a seamless experience for users.</a:t>
            </a:r>
          </a:p>
          <a:p>
            <a:endParaRPr lang="en-US" dirty="0">
              <a:ea typeface="Amazon Ember" panose="020B0603020204020204" pitchFamily="34" charset="0"/>
              <a:cs typeface="Amazon Ember" panose="020B0603020204020204" pitchFamily="34" charset="0"/>
            </a:endParaRPr>
          </a:p>
          <a:p>
            <a:r>
              <a:rPr lang="en-US" dirty="0">
                <a:ea typeface="Amazon Ember" panose="020B0603020204020204" pitchFamily="34" charset="0"/>
                <a:cs typeface="Amazon Ember" panose="020B0603020204020204" pitchFamily="34" charset="0"/>
              </a:rPr>
              <a:t>Ideally, you should also design your system to </a:t>
            </a:r>
            <a:r>
              <a:rPr lang="en-US" i="1" dirty="0">
                <a:ea typeface="Amazon Ember" panose="020B0603020204020204" pitchFamily="34" charset="0"/>
                <a:cs typeface="Amazon Ember" panose="020B0603020204020204" pitchFamily="34" charset="0"/>
              </a:rPr>
              <a:t>scale in </a:t>
            </a:r>
            <a:r>
              <a:rPr lang="en-US" dirty="0">
                <a:ea typeface="Amazon Ember" panose="020B0603020204020204" pitchFamily="34" charset="0"/>
                <a:cs typeface="Amazon Ember" panose="020B0603020204020204" pitchFamily="34" charset="0"/>
              </a:rPr>
              <a:t>when demand drops off so that you're not running (and paying for) instances that you no longer need.</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1220873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ea typeface="Amazon Ember" panose="020B0603020204020204" pitchFamily="34" charset="0"/>
                <a:cs typeface="Amazon Ember" panose="020B0603020204020204" pitchFamily="34" charset="0"/>
              </a:rPr>
              <a:t>AWS offers built-in monitoring and automation tools at virtually every layer of your infrastructure. Take advantage of these tools to ensure that your infrastructure can respond quickly to changes. </a:t>
            </a:r>
          </a:p>
          <a:p>
            <a:endParaRPr lang="en-US" dirty="0">
              <a:ea typeface="Amazon Ember" panose="020B0603020204020204" pitchFamily="34" charset="0"/>
              <a:cs typeface="Amazon Ember" panose="020B0603020204020204" pitchFamily="34" charset="0"/>
            </a:endParaRPr>
          </a:p>
          <a:p>
            <a:r>
              <a:rPr lang="en-US" dirty="0">
                <a:ea typeface="Amazon Ember" panose="020B0603020204020204" pitchFamily="34" charset="0"/>
                <a:cs typeface="Amazon Ember" panose="020B0603020204020204" pitchFamily="34" charset="0"/>
              </a:rPr>
              <a:t>You can use tools like CloudWatch and Amazon EC2 Auto Scaling to detect unhealthy resources and automate the launch of replacement resources. You can also be notified when resource allocations change.</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993870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Amazon Ember" panose="020B0603020204020204" pitchFamily="34" charset="0"/>
                <a:cs typeface="Amazon Ember" panose="020B0603020204020204" pitchFamily="34" charset="0"/>
              </a:rPr>
              <a:t>The best practice of treating resources as disposable refers to the idea of thinking about your infrastructure as software instead of hardware. </a:t>
            </a:r>
          </a:p>
          <a:p>
            <a:r>
              <a:rPr lang="en-US" dirty="0">
                <a:ea typeface="Amazon Ember" panose="020B0603020204020204" pitchFamily="34" charset="0"/>
                <a:cs typeface="Amazon Ember" panose="020B0603020204020204" pitchFamily="34" charset="0"/>
              </a:rPr>
              <a:t> </a:t>
            </a:r>
          </a:p>
          <a:p>
            <a:r>
              <a:rPr lang="en-US" b="0" i="0" u="none" strike="noStrike" kern="1200" dirty="0">
                <a:solidFill>
                  <a:schemeClr val="tx1"/>
                </a:solidFill>
                <a:effectLst/>
                <a:ea typeface="Amazon Ember" panose="020B0603020204020204" pitchFamily="34" charset="0"/>
                <a:cs typeface="Amazon Ember" panose="020B0603020204020204" pitchFamily="34" charset="0"/>
              </a:rPr>
              <a:t>With hardware, it's easy to buy more specific components than you need so that you are prepared for spikes in usage. That’s expensive and inflexible—it’s harder to upgrade because of the sunk cost. </a:t>
            </a:r>
            <a:endParaRPr lang="en-US" dirty="0">
              <a:ea typeface="Amazon Ember" panose="020B0603020204020204" pitchFamily="34" charset="0"/>
              <a:cs typeface="Amazon Ember" panose="020B0603020204020204" pitchFamily="34" charset="0"/>
            </a:endParaRPr>
          </a:p>
          <a:p>
            <a:endParaRPr lang="en-US" dirty="0">
              <a:ea typeface="Amazon Ember" panose="020B0603020204020204" pitchFamily="34" charset="0"/>
              <a:cs typeface="Amazon Ember" panose="020B0603020204020204" pitchFamily="34" charset="0"/>
            </a:endParaRPr>
          </a:p>
          <a:p>
            <a:r>
              <a:rPr lang="en-US" dirty="0">
                <a:ea typeface="Amazon Ember" panose="020B0603020204020204" pitchFamily="34" charset="0"/>
                <a:cs typeface="Amazon Ember" panose="020B0603020204020204" pitchFamily="34" charset="0"/>
              </a:rPr>
              <a:t>Instead, when you treat your resources as disposable, migrating between instances or other discrete resources is fairly straightforward. You can quickly respond to changes in capacity needs, upgrade applications, and manage the underlying software.</a:t>
            </a:r>
          </a:p>
        </p:txBody>
      </p:sp>
    </p:spTree>
    <p:extLst>
      <p:ext uri="{BB962C8B-B14F-4D97-AF65-F5344CB8AC3E}">
        <p14:creationId xmlns:p14="http://schemas.microsoft.com/office/powerpoint/2010/main" val="3846772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400549"/>
            <a:ext cx="5486400" cy="441936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Amazon Ember" panose="020B0603020204020204" pitchFamily="34" charset="0"/>
                <a:cs typeface="Amazon Ember" panose="020B0603020204020204" pitchFamily="34" charset="0"/>
              </a:rPr>
              <a:t>Traditional infrastructures have chains of tightly integrated servers, each with a specific purpose. The problem is that when one of those components or layers goes down, the disruption to the system can be fatal. It also impedes scaling.</a:t>
            </a:r>
            <a:r>
              <a:rPr lang="en-US" baseline="0" dirty="0">
                <a:ea typeface="Amazon Ember" panose="020B0603020204020204" pitchFamily="34" charset="0"/>
                <a:cs typeface="Amazon Ember" panose="020B0603020204020204" pitchFamily="34" charset="0"/>
              </a:rPr>
              <a:t> </a:t>
            </a:r>
            <a:r>
              <a:rPr lang="en-US" dirty="0">
                <a:ea typeface="Amazon Ember" panose="020B0603020204020204" pitchFamily="34" charset="0"/>
                <a:cs typeface="Amazon Ember" panose="020B0603020204020204" pitchFamily="34" charset="0"/>
              </a:rPr>
              <a:t>If you add or remove servers at one layer, you must also connect every server on each connecting layer.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Amazon Ember" panose="020B0603020204020204" pitchFamily="34" charset="0"/>
                <a:cs typeface="Amazon Ember" panose="020B0603020204020204" pitchFamily="34" charset="0"/>
              </a:rPr>
              <a:t>The example on the left illustrates a collection of web and application servers that are tightly coupled. If one application server goes down, an error will be caused because the web servers try and fail to connect to it.</a:t>
            </a:r>
          </a:p>
          <a:p>
            <a:endParaRPr lang="en-US" dirty="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Amazon Ember" panose="020B0603020204020204" pitchFamily="34" charset="0"/>
                <a:cs typeface="Amazon Ember" panose="020B0603020204020204" pitchFamily="34" charset="0"/>
              </a:rPr>
              <a:t>With loose coupling, you use managed solutions as intermediaries between the layers of your system. With this design, the intermediary automatically handles both failures and the scaling of components or layers.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Amazon Ember" panose="020B0603020204020204" pitchFamily="34" charset="0"/>
                <a:cs typeface="Amazon Ember" panose="020B0603020204020204" pitchFamily="34" charset="0"/>
              </a:rPr>
              <a:t>The example on the right shows a load balancer (in this case, an Elastic Load Balancing load balancer) that routes requests between the web servers and the application servers. If one application server goes down, the load balancer will automatically start directing all traffic to the two healthy servers.</a:t>
            </a:r>
          </a:p>
          <a:p>
            <a:endParaRPr lang="en-US" dirty="0">
              <a:ea typeface="Amazon Ember" panose="020B0603020204020204" pitchFamily="34" charset="0"/>
              <a:cs typeface="Amazon Ember" panose="020B0603020204020204" pitchFamily="34" charset="0"/>
            </a:endParaRPr>
          </a:p>
          <a:p>
            <a:r>
              <a:rPr lang="en-US" dirty="0">
                <a:ea typeface="Amazon Ember" panose="020B0603020204020204" pitchFamily="34" charset="0"/>
                <a:cs typeface="Amazon Ember" panose="020B0603020204020204" pitchFamily="34" charset="0"/>
              </a:rPr>
              <a:t>Two primary solutions for decoupling your components are </a:t>
            </a:r>
            <a:r>
              <a:rPr lang="en-US" b="1" dirty="0">
                <a:ea typeface="Amazon Ember" panose="020B0603020204020204" pitchFamily="34" charset="0"/>
                <a:cs typeface="Amazon Ember" panose="020B0603020204020204" pitchFamily="34" charset="0"/>
              </a:rPr>
              <a:t>load balancers </a:t>
            </a:r>
            <a:r>
              <a:rPr lang="en-US" dirty="0">
                <a:ea typeface="Amazon Ember" panose="020B0603020204020204" pitchFamily="34" charset="0"/>
                <a:cs typeface="Amazon Ember" panose="020B0603020204020204" pitchFamily="34" charset="0"/>
              </a:rPr>
              <a:t>and </a:t>
            </a:r>
            <a:r>
              <a:rPr lang="en-US" b="1" dirty="0">
                <a:ea typeface="Amazon Ember" panose="020B0603020204020204" pitchFamily="34" charset="0"/>
                <a:cs typeface="Amazon Ember" panose="020B0603020204020204" pitchFamily="34" charset="0"/>
              </a:rPr>
              <a:t>message queues</a:t>
            </a:r>
            <a:r>
              <a:rPr lang="en-US" dirty="0">
                <a:ea typeface="Amazon Ember" panose="020B0603020204020204" pitchFamily="34" charset="0"/>
                <a:cs typeface="Amazon Ember" panose="020B0603020204020204" pitchFamily="34" charset="0"/>
              </a:rPr>
              <a:t>.</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1504808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Amazon Ember" panose="020B0603020204020204" pitchFamily="34" charset="0"/>
                <a:cs typeface="Amazon Ember" panose="020B0603020204020204" pitchFamily="34" charset="0"/>
              </a:rPr>
              <a:t>The next best practice is to design services, not servers. Although Amazon Elastic Compute Cloud (Amazon EC2) offers tremendous flexibility for designing and setting up your solution, it shouldn’t always be the first (or only) solution that you use for every need. In some cases, containers or a serverless solution might be more appropriate. Therefore, it’s important to consider what your needs are and which solution is appropriate.</a:t>
            </a:r>
          </a:p>
          <a:p>
            <a:endParaRPr lang="en-US" dirty="0">
              <a:ea typeface="Amazon Ember" panose="020B0603020204020204" pitchFamily="34" charset="0"/>
              <a:cs typeface="Amazon Ember" panose="020B0603020204020204" pitchFamily="34" charset="0"/>
            </a:endParaRPr>
          </a:p>
          <a:p>
            <a:r>
              <a:rPr lang="en-US" dirty="0">
                <a:ea typeface="Amazon Ember" panose="020B0603020204020204" pitchFamily="34" charset="0"/>
                <a:cs typeface="Amazon Ember" panose="020B0603020204020204" pitchFamily="34" charset="0"/>
              </a:rPr>
              <a:t>With AWS serverless solutions and managed services, you don’t need to provision, configure, and manage an entire Amazon EC2 instance. </a:t>
            </a:r>
          </a:p>
          <a:p>
            <a:endParaRPr lang="en-US" dirty="0">
              <a:ea typeface="Amazon Ember" panose="020B0603020204020204" pitchFamily="34" charset="0"/>
              <a:cs typeface="Amazon Ember" panose="020B0603020204020204" pitchFamily="34" charset="0"/>
            </a:endParaRPr>
          </a:p>
          <a:p>
            <a:r>
              <a:rPr lang="en-US" dirty="0">
                <a:ea typeface="Amazon Ember" panose="020B0603020204020204" pitchFamily="34" charset="0"/>
                <a:cs typeface="Amazon Ember" panose="020B0603020204020204" pitchFamily="34" charset="0"/>
              </a:rPr>
              <a:t>Managed solutions that have a lower profile and are more performant can replace server-based solutions at a lower cost. A few examples are AWS Lambda, Amazon Simple Queue Service (Amazon SQS), Amazon DynamoDB, Elastic Load Balancing, Amazon Simple Email Service (Amazon SES), and Amazon Cognito.</a:t>
            </a:r>
          </a:p>
        </p:txBody>
      </p:sp>
    </p:spTree>
    <p:extLst>
      <p:ext uri="{BB962C8B-B14F-4D97-AF65-F5344CB8AC3E}">
        <p14:creationId xmlns:p14="http://schemas.microsoft.com/office/powerpoint/2010/main" val="825602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Amazon Ember" panose="020B0603020204020204" pitchFamily="34" charset="0"/>
                <a:cs typeface="Amazon Ember" panose="020B0603020204020204" pitchFamily="34" charset="0"/>
              </a:rPr>
              <a:t>It is important that you choose the right database solution. In traditional data centers and on-premises environments, limits on available hardware and licenses can constrain your choice of a data store solution. AWS recommends that you choose a data store based on your needs for your application environment.</a:t>
            </a:r>
          </a:p>
        </p:txBody>
      </p:sp>
    </p:spTree>
    <p:extLst>
      <p:ext uri="{BB962C8B-B14F-4D97-AF65-F5344CB8AC3E}">
        <p14:creationId xmlns:p14="http://schemas.microsoft.com/office/powerpoint/2010/main" val="191156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ea typeface="Amazon Ember" panose="020B0603020204020204" pitchFamily="34" charset="0"/>
                <a:cs typeface="Amazon Ember" panose="020B0603020204020204" pitchFamily="34" charset="0"/>
              </a:rPr>
              <a:t>Where possible, eliminate single points of failure from your architecture. This doesn't mean that you must always duplicate every component. Depending on your downtime service-level</a:t>
            </a:r>
            <a:r>
              <a:rPr lang="en-US" baseline="0" dirty="0">
                <a:ea typeface="Amazon Ember" panose="020B0603020204020204" pitchFamily="34" charset="0"/>
                <a:cs typeface="Amazon Ember" panose="020B0603020204020204" pitchFamily="34" charset="0"/>
              </a:rPr>
              <a:t> agreements (</a:t>
            </a:r>
            <a:r>
              <a:rPr lang="en-US" dirty="0">
                <a:ea typeface="Amazon Ember" panose="020B0603020204020204" pitchFamily="34" charset="0"/>
                <a:cs typeface="Amazon Ember" panose="020B0603020204020204" pitchFamily="34" charset="0"/>
              </a:rPr>
              <a:t>SLAs), you can use automated solutions that only launch components when needed. You can also use a managed service, where AWS automatically replaces malfunctioning underlying hardware for you.</a:t>
            </a:r>
          </a:p>
          <a:p>
            <a:endParaRPr lang="en-US" dirty="0">
              <a:ea typeface="Amazon Ember" panose="020B0603020204020204" pitchFamily="34" charset="0"/>
              <a:cs typeface="Amazon Ember" panose="020B0603020204020204" pitchFamily="34" charset="0"/>
            </a:endParaRPr>
          </a:p>
          <a:p>
            <a:r>
              <a:rPr lang="en-US" dirty="0">
                <a:ea typeface="Amazon Ember" panose="020B0603020204020204" pitchFamily="34" charset="0"/>
                <a:cs typeface="Amazon Ember" panose="020B0603020204020204" pitchFamily="34" charset="0"/>
              </a:rPr>
              <a:t>This simple system shows two application servers connected to a single database server. The database server represents a single point of failure and should be avoided. When it goes down, the application servers also go down. </a:t>
            </a:r>
          </a:p>
          <a:p>
            <a:endParaRPr lang="en-US" dirty="0">
              <a:ea typeface="Amazon Ember" panose="020B0603020204020204" pitchFamily="34" charset="0"/>
              <a:cs typeface="Amazon Ember" panose="020B0603020204020204" pitchFamily="34" charset="0"/>
            </a:endParaRPr>
          </a:p>
          <a:p>
            <a:r>
              <a:rPr lang="en-US" dirty="0">
                <a:ea typeface="Amazon Ember" panose="020B0603020204020204" pitchFamily="34" charset="0"/>
                <a:cs typeface="Amazon Ember" panose="020B0603020204020204" pitchFamily="34" charset="0"/>
              </a:rPr>
              <a:t>Application servers should continue to function even if the underlying physical hardware fails, is removed, or replaced.</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1757523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At the end of this module, you should be able to:</a:t>
            </a:r>
          </a:p>
          <a:p>
            <a:endParaRPr lang="en-US" sz="1100" dirty="0"/>
          </a:p>
          <a:p>
            <a:pPr marL="171450" indent="-171450">
              <a:buFont typeface="Arial" panose="020B0604020202020204" pitchFamily="34" charset="0"/>
              <a:buChar char="•"/>
            </a:pPr>
            <a:r>
              <a:rPr lang="en-US" sz="1100" dirty="0"/>
              <a:t>Define cloud architecture</a:t>
            </a:r>
          </a:p>
          <a:p>
            <a:pPr marL="171450" indent="-171450">
              <a:buFont typeface="Arial" panose="020B0604020202020204" pitchFamily="34" charset="0"/>
              <a:buChar char="•"/>
            </a:pPr>
            <a:r>
              <a:rPr lang="en-US" sz="1100" dirty="0"/>
              <a:t>Describe how to design and evaluate architectures using the AWS Well-Architected Framework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Explain best practices for building solutions on AWS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Describe how to make informed decisions on where to place AWS resources</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ea typeface="Amazon Ember" panose="020B0603020204020204" pitchFamily="34" charset="0"/>
                <a:cs typeface="Amazon Ember" panose="020B0603020204020204" pitchFamily="34" charset="0"/>
              </a:rPr>
              <a:t>A common way to avoid single points of failure is to create a secondary (standby) database server and replicate the data. This way, if the main database server goes offline, the secondary server can pick up the load. </a:t>
            </a:r>
          </a:p>
          <a:p>
            <a:endParaRPr lang="en-US" dirty="0">
              <a:ea typeface="Amazon Ember" panose="020B0603020204020204" pitchFamily="34" charset="0"/>
              <a:cs typeface="Amazon Ember" panose="020B0603020204020204" pitchFamily="34" charset="0"/>
            </a:endParaRPr>
          </a:p>
          <a:p>
            <a:r>
              <a:rPr lang="en-US" dirty="0">
                <a:ea typeface="Amazon Ember" panose="020B0603020204020204" pitchFamily="34" charset="0"/>
                <a:cs typeface="Amazon Ember" panose="020B0603020204020204" pitchFamily="34" charset="0"/>
              </a:rPr>
              <a:t>In this example, when the main database goes offline, the application servers automatically send their requests to the secondary database. This example also exemplifies Best Practice #3: Treat resources as disposable, and design your applications to support changes in hardware.</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526106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ea typeface="Amazon Ember" panose="020B0603020204020204" pitchFamily="34" charset="0"/>
                <a:cs typeface="Amazon Ember" panose="020B0603020204020204" pitchFamily="34" charset="0"/>
              </a:rPr>
              <a:t>Cloud computing allows you to trade capital expense for variable expense. </a:t>
            </a:r>
            <a:r>
              <a:rPr lang="en-US" sz="1100" i="1" kern="1200" dirty="0">
                <a:solidFill>
                  <a:schemeClr val="tx1"/>
                </a:solidFill>
                <a:effectLst/>
                <a:ea typeface="+mn-ea"/>
                <a:cs typeface="+mn-cs"/>
              </a:rPr>
              <a:t>Capital expenses (capex)</a:t>
            </a:r>
            <a:r>
              <a:rPr lang="en-US" sz="1100" kern="1200" dirty="0">
                <a:solidFill>
                  <a:schemeClr val="tx1"/>
                </a:solidFill>
                <a:effectLst/>
                <a:ea typeface="+mn-ea"/>
                <a:cs typeface="+mn-cs"/>
              </a:rPr>
              <a:t> are funds </a:t>
            </a:r>
            <a:r>
              <a:rPr lang="en-US" sz="1100" u="none" strike="noStrike" kern="1200" dirty="0">
                <a:solidFill>
                  <a:schemeClr val="tx1"/>
                </a:solidFill>
                <a:effectLst/>
                <a:ea typeface="+mn-ea"/>
                <a:cs typeface="+mn-cs"/>
              </a:rPr>
              <a:t>that </a:t>
            </a:r>
            <a:r>
              <a:rPr lang="en-US" sz="1100" u="none" kern="1200" dirty="0">
                <a:solidFill>
                  <a:schemeClr val="tx1"/>
                </a:solidFill>
                <a:effectLst/>
                <a:ea typeface="+mn-ea"/>
                <a:cs typeface="+mn-cs"/>
              </a:rPr>
              <a:t>a company uses </a:t>
            </a:r>
            <a:r>
              <a:rPr lang="en-US" sz="1100" kern="1200" dirty="0">
                <a:solidFill>
                  <a:schemeClr val="tx1"/>
                </a:solidFill>
                <a:effectLst/>
                <a:ea typeface="+mn-ea"/>
                <a:cs typeface="+mn-cs"/>
              </a:rPr>
              <a:t>to acquire, upgrade, and maintain physical assets such as property, industrial buildings, or equipment. Under this model, you pay for the servers in the data center, whether they are active or not.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baseline="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ea typeface="Amazon Ember" panose="020B0603020204020204" pitchFamily="34" charset="0"/>
                <a:cs typeface="Amazon Ember" panose="020B0603020204020204" pitchFamily="34" charset="0"/>
              </a:rPr>
              <a:t>By contrast, AWS services use a </a:t>
            </a:r>
            <a:r>
              <a:rPr lang="en-US" i="1" baseline="0" dirty="0">
                <a:ea typeface="Amazon Ember" panose="020B0603020204020204" pitchFamily="34" charset="0"/>
                <a:cs typeface="Amazon Ember" panose="020B0603020204020204" pitchFamily="34" charset="0"/>
              </a:rPr>
              <a:t>variable expense </a:t>
            </a:r>
            <a:r>
              <a:rPr lang="en-US" baseline="0" dirty="0">
                <a:ea typeface="Amazon Ember" panose="020B0603020204020204" pitchFamily="34" charset="0"/>
                <a:cs typeface="Amazon Ember" panose="020B0603020204020204" pitchFamily="34" charset="0"/>
              </a:rPr>
              <a:t>cost model, which means that</a:t>
            </a:r>
            <a:r>
              <a:rPr lang="en-US" dirty="0">
                <a:ea typeface="Amazon Ember" panose="020B0603020204020204" pitchFamily="34" charset="0"/>
                <a:cs typeface="Amazon Ember" panose="020B0603020204020204" pitchFamily="34" charset="0"/>
              </a:rPr>
              <a:t> you pay only for the individual services you need, for as long as you use them.</a:t>
            </a:r>
            <a:r>
              <a:rPr lang="en-US" baseline="0" dirty="0">
                <a:ea typeface="Amazon Ember" panose="020B0603020204020204" pitchFamily="34" charset="0"/>
                <a:cs typeface="Amazon Ember" panose="020B0603020204020204" pitchFamily="34" charset="0"/>
              </a:rPr>
              <a:t> </a:t>
            </a:r>
            <a:r>
              <a:rPr lang="en-US" dirty="0">
                <a:ea typeface="Amazon Ember" panose="020B0603020204020204" pitchFamily="34" charset="0"/>
                <a:cs typeface="Amazon Ember" panose="020B0603020204020204" pitchFamily="34" charset="0"/>
              </a:rPr>
              <a:t>Within each service, you can optimize for cost. Many services offer different pricing tiers, models, or configurations.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Amazon Ember" panose="020B0603020204020204" pitchFamily="34" charset="0"/>
                <a:cs typeface="Amazon Ember" panose="020B0603020204020204" pitchFamily="34" charset="0"/>
              </a:rPr>
              <a:t>Keep in mind that it can be very expense to replicate an on-premises data center setup of servers running 24/7 in the cloud. Therefore, the best way to build your infrastructure, from a cost perspective, is to only provision the resources that you need and stop services when they are not being used. </a:t>
            </a:r>
          </a:p>
        </p:txBody>
      </p:sp>
    </p:spTree>
    <p:extLst>
      <p:ext uri="{BB962C8B-B14F-4D97-AF65-F5344CB8AC3E}">
        <p14:creationId xmlns:p14="http://schemas.microsoft.com/office/powerpoint/2010/main" val="1242558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400550"/>
            <a:ext cx="5486400" cy="3880565"/>
          </a:xfrm>
        </p:spPr>
        <p:txBody>
          <a:bodyPr/>
          <a:lstStyle/>
          <a:p>
            <a:r>
              <a:rPr lang="en-US" i="1" dirty="0">
                <a:ea typeface="Amazon Ember" panose="020B0603020204020204" pitchFamily="34" charset="0"/>
                <a:cs typeface="Amazon Ember" panose="020B0603020204020204" pitchFamily="34" charset="0"/>
              </a:rPr>
              <a:t>Caching</a:t>
            </a:r>
            <a:r>
              <a:rPr lang="en-US" dirty="0">
                <a:ea typeface="Amazon Ember" panose="020B0603020204020204" pitchFamily="34" charset="0"/>
                <a:cs typeface="Amazon Ember" panose="020B0603020204020204" pitchFamily="34" charset="0"/>
              </a:rPr>
              <a:t> is a technique to make future requests faster and reduce network throughput by temporarily storing data in an intermediary location between the requester and the permanent storage.</a:t>
            </a:r>
          </a:p>
          <a:p>
            <a:endParaRPr lang="en-US" dirty="0">
              <a:ea typeface="Amazon Ember" panose="020B0603020204020204" pitchFamily="34" charset="0"/>
              <a:cs typeface="Amazon Ember" panose="020B0603020204020204" pitchFamily="34" charset="0"/>
            </a:endParaRPr>
          </a:p>
          <a:p>
            <a:r>
              <a:rPr lang="en-US" dirty="0">
                <a:ea typeface="Amazon Ember" panose="020B0603020204020204" pitchFamily="34" charset="0"/>
                <a:cs typeface="Amazon Ember" panose="020B0603020204020204" pitchFamily="34" charset="0"/>
              </a:rPr>
              <a:t>In the anti-pattern example, no caching service is used. When anyone requests a file from one of the Amazon Simple Storage Service (Amazon S3) buckets, each request takes the same amount of time to complete, and each request costs the same.</a:t>
            </a:r>
          </a:p>
          <a:p>
            <a:endParaRPr lang="en-US" dirty="0">
              <a:ea typeface="Amazon Ember" panose="020B0603020204020204" pitchFamily="34" charset="0"/>
              <a:cs typeface="Amazon Ember" panose="020B0603020204020204" pitchFamily="34" charset="0"/>
            </a:endParaRPr>
          </a:p>
          <a:p>
            <a:r>
              <a:rPr lang="en-US" dirty="0">
                <a:ea typeface="Amazon Ember" panose="020B0603020204020204" pitchFamily="34" charset="0"/>
                <a:cs typeface="Amazon Ember" panose="020B0603020204020204" pitchFamily="34" charset="0"/>
              </a:rPr>
              <a:t>In the best-practice-pattern example, the infrastructure uses Amazon CloudFront in front of Amazon S3 to providing caching.</a:t>
            </a:r>
            <a:r>
              <a:rPr lang="en-US" baseline="0" dirty="0">
                <a:ea typeface="Amazon Ember" panose="020B0603020204020204" pitchFamily="34" charset="0"/>
                <a:cs typeface="Amazon Ember" panose="020B0603020204020204" pitchFamily="34" charset="0"/>
              </a:rPr>
              <a:t> </a:t>
            </a:r>
            <a:r>
              <a:rPr lang="en-US" dirty="0">
                <a:ea typeface="Amazon Ember" panose="020B0603020204020204" pitchFamily="34" charset="0"/>
                <a:cs typeface="Amazon Ember" panose="020B0603020204020204" pitchFamily="34" charset="0"/>
              </a:rPr>
              <a:t>In this scenario, the initial request checks for the file in Amazon CloudFront. If it is not found, CloudFront requests the file from Amazon S3. CloudFront then stores a copy of the file at an edge location close to the user, and sends a copy to the user who made the request. Subsequent requests for the file are retrieved from the (now closer) edge location in CloudFront instead of Amazon S3.</a:t>
            </a:r>
            <a:r>
              <a:rPr lang="en-US" baseline="0" dirty="0">
                <a:ea typeface="Amazon Ember" panose="020B0603020204020204" pitchFamily="34" charset="0"/>
                <a:cs typeface="Amazon Ember" panose="020B0603020204020204" pitchFamily="34" charset="0"/>
              </a:rPr>
              <a:t> </a:t>
            </a:r>
          </a:p>
          <a:p>
            <a:endParaRPr lang="en-US" baseline="0" dirty="0">
              <a:ea typeface="Amazon Ember" panose="020B0603020204020204" pitchFamily="34" charset="0"/>
              <a:cs typeface="Amazon Ember" panose="020B0603020204020204" pitchFamily="34" charset="0"/>
            </a:endParaRPr>
          </a:p>
          <a:p>
            <a:r>
              <a:rPr lang="en-US" dirty="0">
                <a:ea typeface="Amazon Ember" panose="020B0603020204020204" pitchFamily="34" charset="0"/>
                <a:cs typeface="Amazon Ember" panose="020B0603020204020204" pitchFamily="34" charset="0"/>
              </a:rPr>
              <a:t>This reduces latency </a:t>
            </a:r>
            <a:r>
              <a:rPr lang="en-US" i="1" dirty="0">
                <a:ea typeface="Amazon Ember" panose="020B0603020204020204" pitchFamily="34" charset="0"/>
                <a:cs typeface="Amazon Ember" panose="020B0603020204020204" pitchFamily="34" charset="0"/>
              </a:rPr>
              <a:t>and</a:t>
            </a:r>
            <a:r>
              <a:rPr lang="en-US" dirty="0">
                <a:ea typeface="Amazon Ember" panose="020B0603020204020204" pitchFamily="34" charset="0"/>
                <a:cs typeface="Amazon Ember" panose="020B0603020204020204" pitchFamily="34" charset="0"/>
              </a:rPr>
              <a:t> cost because, after the first request, you no longer pay for the file to be transferred out of Amazon S3.</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5186122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Amazon Ember" panose="020B0603020204020204" pitchFamily="34" charset="0"/>
                <a:cs typeface="Amazon Ember" panose="020B0603020204020204" pitchFamily="34" charset="0"/>
              </a:rPr>
              <a:t>Security isn’t only about getting through the outer boundary of your infrastructure. It also involves ensuring that your individual environments and their components are secured from each other.</a:t>
            </a:r>
          </a:p>
          <a:p>
            <a:endParaRPr lang="en-US" dirty="0">
              <a:ea typeface="Amazon Ember" panose="020B0603020204020204" pitchFamily="34" charset="0"/>
              <a:cs typeface="Amazon Ember" panose="020B0603020204020204" pitchFamily="34" charset="0"/>
            </a:endParaRPr>
          </a:p>
          <a:p>
            <a:r>
              <a:rPr lang="en-US" dirty="0">
                <a:ea typeface="Amazon Ember" panose="020B0603020204020204" pitchFamily="34" charset="0"/>
                <a:cs typeface="Amazon Ember" panose="020B0603020204020204" pitchFamily="34" charset="0"/>
              </a:rPr>
              <a:t>For example, in Amazon EC2, you can create security groups that allow you to determine which ports on your instances can send and receive traffic. Security groups can also determine where that traffic can come from or go to. </a:t>
            </a:r>
          </a:p>
          <a:p>
            <a:endParaRPr lang="en-US" dirty="0">
              <a:ea typeface="Amazon Ember" panose="020B0603020204020204" pitchFamily="34" charset="0"/>
              <a:cs typeface="Amazon Ember" panose="020B0603020204020204" pitchFamily="34" charset="0"/>
            </a:endParaRPr>
          </a:p>
          <a:p>
            <a:r>
              <a:rPr lang="en-US" dirty="0">
                <a:ea typeface="Amazon Ember" panose="020B0603020204020204" pitchFamily="34" charset="0"/>
                <a:cs typeface="Amazon Ember" panose="020B0603020204020204" pitchFamily="34" charset="0"/>
              </a:rPr>
              <a:t>You can use security groups to reduce the probability that a security threat on one instance will spread to every other instance in your environment. You should take similar precautions with other services. Specific ways to implement this best practice are discussed throughout the course.</a:t>
            </a:r>
          </a:p>
        </p:txBody>
      </p:sp>
    </p:spTree>
    <p:extLst>
      <p:ext uri="{BB962C8B-B14F-4D97-AF65-F5344CB8AC3E}">
        <p14:creationId xmlns:p14="http://schemas.microsoft.com/office/powerpoint/2010/main" val="19753256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The key</a:t>
            </a:r>
            <a:r>
              <a:rPr lang="en-US" baseline="0" dirty="0">
                <a:latin typeface="+mn-lt"/>
              </a:rPr>
              <a:t> takeaways from this section of the module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lt"/>
              </a:rPr>
              <a:t>As you design solutions, evaluate tradeoffs and base your decisions on empirical data</a:t>
            </a:r>
            <a:endParaRPr lang="en-US"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solidFill>
                <a:latin typeface="+mn-lt"/>
                <a:ea typeface="+mn-ea"/>
                <a:cs typeface="+mn-cs"/>
              </a:rPr>
              <a:t>Follow these best practices when building solutions on AWS – </a:t>
            </a:r>
            <a:endParaRPr lang="en-US" dirty="0">
              <a:solidFill>
                <a:srgbClr val="000000"/>
              </a:solidFill>
              <a:latin typeface="+mn-lt"/>
              <a:ea typeface="Amazon Ember" panose="02000000000000000000" pitchFamily="2" charset="0"/>
              <a:cs typeface="Amazon Ember Light" panose="020B0403020204020204" pitchFamily="34" charset="0"/>
            </a:endParaRPr>
          </a:p>
          <a:p>
            <a:pPr marL="628650" lvl="1" indent="-171450">
              <a:buFont typeface="Arial" panose="020B0604020202020204" pitchFamily="34" charset="0"/>
              <a:buChar char="•"/>
            </a:pPr>
            <a:r>
              <a:rPr lang="en-US" dirty="0"/>
              <a:t>Enable scalability</a:t>
            </a:r>
          </a:p>
          <a:p>
            <a:pPr marL="628650" lvl="1" indent="-171450">
              <a:buFont typeface="Arial" panose="020B0604020202020204" pitchFamily="34" charset="0"/>
              <a:buChar char="•"/>
            </a:pPr>
            <a:r>
              <a:rPr lang="en-US" dirty="0"/>
              <a:t>Automate your environment</a:t>
            </a:r>
          </a:p>
          <a:p>
            <a:pPr marL="628650" lvl="1" indent="-171450">
              <a:buFont typeface="Arial" panose="020B0604020202020204" pitchFamily="34" charset="0"/>
              <a:buChar char="•"/>
            </a:pPr>
            <a:r>
              <a:rPr lang="en-US" dirty="0"/>
              <a:t>Treat resources as disposable</a:t>
            </a:r>
          </a:p>
          <a:p>
            <a:pPr marL="628650" lvl="1" indent="-171450">
              <a:buFont typeface="Arial" panose="020B0604020202020204" pitchFamily="34" charset="0"/>
              <a:buChar char="•"/>
            </a:pPr>
            <a:r>
              <a:rPr lang="en-US" dirty="0"/>
              <a:t>Use loosely-coupled components</a:t>
            </a:r>
          </a:p>
          <a:p>
            <a:pPr marL="628650" lvl="1" indent="-171450">
              <a:buFont typeface="Arial" panose="020B0604020202020204" pitchFamily="34" charset="0"/>
              <a:buChar char="•"/>
            </a:pPr>
            <a:r>
              <a:rPr lang="en-US" dirty="0"/>
              <a:t>Design services, not servers</a:t>
            </a:r>
          </a:p>
          <a:p>
            <a:pPr marL="628650" lvl="1" indent="-171450">
              <a:buFont typeface="Arial" panose="020B0604020202020204" pitchFamily="34" charset="0"/>
              <a:buChar char="•"/>
            </a:pPr>
            <a:r>
              <a:rPr lang="en-US" dirty="0"/>
              <a:t>Choose the right database solution</a:t>
            </a:r>
          </a:p>
          <a:p>
            <a:pPr marL="628650" lvl="1" indent="-171450">
              <a:buFont typeface="Arial" panose="020B0604020202020204" pitchFamily="34" charset="0"/>
              <a:buChar char="•"/>
            </a:pPr>
            <a:r>
              <a:rPr lang="en-US" dirty="0"/>
              <a:t>Avoid single points of failure</a:t>
            </a:r>
          </a:p>
          <a:p>
            <a:pPr marL="628650" lvl="1" indent="-171450">
              <a:buFont typeface="Arial" panose="020B0604020202020204" pitchFamily="34" charset="0"/>
              <a:buChar char="•"/>
            </a:pPr>
            <a:r>
              <a:rPr lang="en-US" dirty="0"/>
              <a:t>Optimize for cost</a:t>
            </a:r>
          </a:p>
          <a:p>
            <a:pPr marL="628650" lvl="1" indent="-171450">
              <a:buFont typeface="Arial" panose="020B0604020202020204" pitchFamily="34" charset="0"/>
              <a:buChar char="•"/>
            </a:pPr>
            <a:r>
              <a:rPr lang="en-US" dirty="0"/>
              <a:t>Use caching</a:t>
            </a:r>
          </a:p>
          <a:p>
            <a:pPr marL="628650" lvl="1" indent="-171450">
              <a:buFont typeface="Arial" panose="020B0604020202020204" pitchFamily="34" charset="0"/>
              <a:buChar char="•"/>
            </a:pPr>
            <a:r>
              <a:rPr lang="en-US" dirty="0"/>
              <a:t>Secure your entire infrastructure</a:t>
            </a:r>
          </a:p>
          <a:p>
            <a:pPr marL="0" lvl="0" indent="0">
              <a:buFont typeface="Arial" panose="020B0604020202020204" pitchFamily="34" charset="0"/>
              <a:buNone/>
            </a:pPr>
            <a:endParaRPr lang="en-US" dirty="0"/>
          </a:p>
        </p:txBody>
      </p:sp>
    </p:spTree>
    <p:extLst>
      <p:ext uri="{BB962C8B-B14F-4D97-AF65-F5344CB8AC3E}">
        <p14:creationId xmlns:p14="http://schemas.microsoft.com/office/powerpoint/2010/main" val="18415001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4: AWS global infrastructure.</a:t>
            </a:r>
          </a:p>
        </p:txBody>
      </p:sp>
    </p:spTree>
    <p:extLst>
      <p:ext uri="{BB962C8B-B14F-4D97-AF65-F5344CB8AC3E}">
        <p14:creationId xmlns:p14="http://schemas.microsoft.com/office/powerpoint/2010/main" val="5876581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8"/>
            <a:ext cx="5486400" cy="3177542"/>
          </a:xfrm>
        </p:spPr>
        <p:txBody>
          <a:bodyPr/>
          <a:lstStyle/>
          <a:p>
            <a:r>
              <a:rPr lang="en-US" kern="1200" dirty="0">
                <a:solidFill>
                  <a:schemeClr val="tx1"/>
                </a:solidFill>
                <a:effectLst/>
                <a:ea typeface="+mn-ea"/>
                <a:cs typeface="+mn-cs"/>
              </a:rPr>
              <a:t>The AWS Cloud infrastructure is built around Regions. AWS has 22 Regions worldwide. An </a:t>
            </a:r>
            <a:r>
              <a:rPr lang="en-US" b="0" i="1" kern="1200" dirty="0">
                <a:solidFill>
                  <a:schemeClr val="tx1"/>
                </a:solidFill>
                <a:effectLst/>
                <a:ea typeface="+mn-ea"/>
                <a:cs typeface="+mn-cs"/>
              </a:rPr>
              <a:t>AWS Region </a:t>
            </a:r>
            <a:r>
              <a:rPr lang="en-US" kern="1200" dirty="0">
                <a:solidFill>
                  <a:schemeClr val="tx1"/>
                </a:solidFill>
                <a:effectLst/>
                <a:ea typeface="+mn-ea"/>
                <a:cs typeface="+mn-cs"/>
              </a:rPr>
              <a:t>is a physical geographical location with two or </a:t>
            </a:r>
            <a:r>
              <a:rPr lang="en-US" b="0" kern="1200" dirty="0">
                <a:solidFill>
                  <a:schemeClr val="tx1"/>
                </a:solidFill>
                <a:effectLst/>
                <a:ea typeface="+mn-ea"/>
                <a:cs typeface="+mn-cs"/>
              </a:rPr>
              <a:t>more </a:t>
            </a:r>
            <a:r>
              <a:rPr lang="en-US" b="0" i="1" kern="1200" dirty="0">
                <a:solidFill>
                  <a:schemeClr val="tx1"/>
                </a:solidFill>
                <a:effectLst/>
                <a:ea typeface="+mn-ea"/>
                <a:cs typeface="+mn-cs"/>
              </a:rPr>
              <a:t>Availability Zones</a:t>
            </a:r>
            <a:r>
              <a:rPr lang="en-US" kern="1200" dirty="0">
                <a:solidFill>
                  <a:schemeClr val="tx1"/>
                </a:solidFill>
                <a:effectLst/>
                <a:ea typeface="+mn-ea"/>
                <a:cs typeface="+mn-cs"/>
              </a:rPr>
              <a:t>. Availability Zones in turn consist of one or more </a:t>
            </a:r>
            <a:r>
              <a:rPr lang="en-US" b="0" i="1" kern="1200" dirty="0">
                <a:solidFill>
                  <a:schemeClr val="tx1"/>
                </a:solidFill>
                <a:effectLst/>
                <a:ea typeface="+mn-ea"/>
                <a:cs typeface="+mn-cs"/>
              </a:rPr>
              <a:t>data centers</a:t>
            </a:r>
            <a:r>
              <a:rPr lang="en-US" kern="1200" dirty="0">
                <a:solidFill>
                  <a:schemeClr val="tx1"/>
                </a:solidFill>
                <a:effectLst/>
                <a:ea typeface="+mn-ea"/>
                <a:cs typeface="+mn-cs"/>
              </a:rPr>
              <a:t>.</a:t>
            </a:r>
          </a:p>
          <a:p>
            <a:endParaRPr lang="en-US" kern="1200" dirty="0">
              <a:solidFill>
                <a:schemeClr val="tx1"/>
              </a:solidFill>
              <a:effectLst/>
              <a:ea typeface="+mn-ea"/>
              <a:cs typeface="+mn-cs"/>
            </a:endParaRPr>
          </a:p>
          <a:p>
            <a:r>
              <a:rPr lang="en-US" kern="1200" dirty="0">
                <a:solidFill>
                  <a:schemeClr val="tx1"/>
                </a:solidFill>
                <a:effectLst/>
                <a:ea typeface="+mn-ea"/>
                <a:cs typeface="+mn-cs"/>
              </a:rPr>
              <a:t>AWS Regions are connected to multiple Internet Service Providers (ISPs). Regions are also connected to a private global network backbone, which provides lower cost and more </a:t>
            </a:r>
            <a:r>
              <a:rPr lang="en-US" kern="1200">
                <a:solidFill>
                  <a:schemeClr val="tx1"/>
                </a:solidFill>
                <a:effectLst/>
                <a:ea typeface="+mn-ea"/>
                <a:cs typeface="+mn-cs"/>
              </a:rPr>
              <a:t>consistent cross-Region </a:t>
            </a:r>
            <a:r>
              <a:rPr lang="en-US" kern="1200" dirty="0">
                <a:solidFill>
                  <a:schemeClr val="tx1"/>
                </a:solidFill>
                <a:effectLst/>
                <a:ea typeface="+mn-ea"/>
                <a:cs typeface="+mn-cs"/>
              </a:rPr>
              <a:t>network latency when compared with the public internet.</a:t>
            </a:r>
          </a:p>
          <a:p>
            <a:endParaRPr lang="en-US" kern="1200" dirty="0">
              <a:solidFill>
                <a:schemeClr val="tx1"/>
              </a:solidFill>
              <a:effectLst/>
              <a:ea typeface="+mn-ea"/>
              <a:cs typeface="+mn-cs"/>
            </a:endParaRPr>
          </a:p>
          <a:p>
            <a:r>
              <a:rPr lang="en-US" kern="1200" dirty="0">
                <a:solidFill>
                  <a:schemeClr val="tx1"/>
                </a:solidFill>
                <a:effectLst/>
                <a:ea typeface="+mn-ea"/>
                <a:cs typeface="+mn-cs"/>
              </a:rPr>
              <a:t>AWS Regions that were introduced before March 20, 2019 are </a:t>
            </a:r>
            <a:r>
              <a:rPr lang="en-US" i="1" kern="1200" dirty="0">
                <a:solidFill>
                  <a:schemeClr val="tx1"/>
                </a:solidFill>
                <a:effectLst/>
                <a:ea typeface="+mn-ea"/>
                <a:cs typeface="+mn-cs"/>
              </a:rPr>
              <a:t>enabled</a:t>
            </a:r>
            <a:r>
              <a:rPr lang="en-US" kern="1200" dirty="0">
                <a:solidFill>
                  <a:schemeClr val="tx1"/>
                </a:solidFill>
                <a:effectLst/>
                <a:ea typeface="+mn-ea"/>
                <a:cs typeface="+mn-cs"/>
              </a:rPr>
              <a:t> by default. Regions that were introduced after March 20, 2019—such as Asia Pacific (Hong Kong) and Middle East (Bahrain)—are </a:t>
            </a:r>
            <a:r>
              <a:rPr lang="en-US" i="1" kern="1200" dirty="0">
                <a:solidFill>
                  <a:schemeClr val="tx1"/>
                </a:solidFill>
                <a:effectLst/>
                <a:ea typeface="+mn-ea"/>
                <a:cs typeface="+mn-cs"/>
              </a:rPr>
              <a:t>disabled</a:t>
            </a:r>
            <a:r>
              <a:rPr lang="en-US" kern="1200" dirty="0">
                <a:solidFill>
                  <a:schemeClr val="tx1"/>
                </a:solidFill>
                <a:effectLst/>
                <a:ea typeface="+mn-ea"/>
                <a:cs typeface="+mn-cs"/>
              </a:rPr>
              <a:t> by default. You must enable these Regions before you can use them. You can use the AWS Management Console to enable or disable a Region. </a:t>
            </a:r>
          </a:p>
          <a:p>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Some Regions have restricted access. An AWS (</a:t>
            </a:r>
            <a:r>
              <a:rPr lang="en-US" b="1" kern="1200" dirty="0">
                <a:solidFill>
                  <a:schemeClr val="tx1"/>
                </a:solidFill>
                <a:effectLst/>
                <a:ea typeface="+mn-ea"/>
                <a:cs typeface="+mn-cs"/>
              </a:rPr>
              <a:t>China</a:t>
            </a:r>
            <a:r>
              <a:rPr lang="en-US" kern="1200" dirty="0">
                <a:solidFill>
                  <a:schemeClr val="tx1"/>
                </a:solidFill>
                <a:effectLst/>
                <a:ea typeface="+mn-ea"/>
                <a:cs typeface="+mn-cs"/>
              </a:rPr>
              <a:t>) account provides access to the Beijing and Ningxia Regions only. To learn more about AWS in China, see the </a:t>
            </a:r>
            <a:r>
              <a:rPr lang="en-US" u="sng" kern="1200" dirty="0">
                <a:solidFill>
                  <a:schemeClr val="tx1"/>
                </a:solidFill>
                <a:effectLst/>
                <a:ea typeface="+mn-ea"/>
                <a:cs typeface="+mn-cs"/>
                <a:hlinkClick r:id="rId3"/>
              </a:rPr>
              <a:t>AWS in China page</a:t>
            </a:r>
            <a:r>
              <a:rPr lang="en-US" kern="1200" dirty="0">
                <a:solidFill>
                  <a:schemeClr val="tx1"/>
                </a:solidFill>
                <a:effectLst/>
                <a:ea typeface="+mn-ea"/>
                <a:cs typeface="+mn-cs"/>
              </a:rPr>
              <a:t>. The isolated </a:t>
            </a:r>
            <a:r>
              <a:rPr lang="en-US" b="1" kern="1200" dirty="0">
                <a:solidFill>
                  <a:schemeClr val="tx1"/>
                </a:solidFill>
                <a:effectLst/>
                <a:ea typeface="+mn-ea"/>
                <a:cs typeface="+mn-cs"/>
              </a:rPr>
              <a:t>AWS GovCloud (US) </a:t>
            </a:r>
            <a:r>
              <a:rPr lang="en-US" kern="1200" dirty="0">
                <a:solidFill>
                  <a:schemeClr val="tx1"/>
                </a:solidFill>
                <a:effectLst/>
                <a:ea typeface="+mn-ea"/>
                <a:cs typeface="+mn-cs"/>
              </a:rPr>
              <a:t>Region is designed to allow US government agencies and customers to move sensitive workloads into the cloud by addressing their specific regulatory and compliance requirements.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r>
              <a:rPr lang="en-US" kern="1200" dirty="0">
                <a:solidFill>
                  <a:schemeClr val="tx1"/>
                </a:solidFill>
                <a:effectLst/>
                <a:ea typeface="+mn-ea"/>
                <a:cs typeface="+mn-cs"/>
              </a:rPr>
              <a:t>To achieve fault tolerance and stability, Regions are isolated from one another. Resources in one Region are not automatically replicated to other Regions. When you store data in a specific Region, it is not replicated outside that Region. It is your responsibility to replicate data across Regions, if your business needs require it. AWS provides information about the country and—where applicable—the state where each Region resides. You are responsible for selecting the Region where you should store data, based on your compliance and network latency requirements.</a:t>
            </a:r>
          </a:p>
          <a:p>
            <a:endParaRPr lang="en-US" kern="1200" dirty="0">
              <a:solidFill>
                <a:schemeClr val="tx1"/>
              </a:solidFill>
              <a:effectLst/>
              <a:ea typeface="+mn-ea"/>
              <a:cs typeface="+mn-cs"/>
            </a:endParaRPr>
          </a:p>
          <a:p>
            <a:r>
              <a:rPr lang="en-US" kern="1200" dirty="0">
                <a:solidFill>
                  <a:schemeClr val="tx1"/>
                </a:solidFill>
                <a:effectLst/>
                <a:ea typeface="+mn-ea"/>
                <a:cs typeface="+mn-cs"/>
              </a:rPr>
              <a:t>AWS products and services are available by Region, so you might not see all Regions available for a given service. For a list of AWS services offered by Region, see the </a:t>
            </a:r>
            <a:r>
              <a:rPr lang="en-US" dirty="0">
                <a:ea typeface="Amazon Ember Light" panose="020B0403020204020204" pitchFamily="34" charset="0"/>
                <a:cs typeface="Amazon Ember Light" panose="020B0403020204020204" pitchFamily="34" charset="0"/>
                <a:hlinkClick r:id="rId4"/>
              </a:rPr>
              <a:t>Region Table</a:t>
            </a:r>
            <a:r>
              <a:rPr lang="en-US" kern="1200" dirty="0">
                <a:solidFill>
                  <a:schemeClr val="tx1"/>
                </a:solidFill>
                <a:effectLst/>
                <a:ea typeface="+mn-ea"/>
                <a:cs typeface="+mn-cs"/>
              </a:rPr>
              <a:t>. </a:t>
            </a:r>
          </a:p>
          <a:p>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For more information about the AWS global cloud infrastructure, see the </a:t>
            </a:r>
            <a:r>
              <a:rPr lang="en-US" dirty="0">
                <a:ea typeface="Amazon Ember Light" panose="020B0403020204020204" pitchFamily="34" charset="0"/>
                <a:cs typeface="Amazon Ember Light" panose="020B0403020204020204" pitchFamily="34" charset="0"/>
                <a:hlinkClick r:id="rId5"/>
              </a:rPr>
              <a:t>Global Infrastructure website</a:t>
            </a:r>
            <a:r>
              <a:rPr lang="en-US" kern="1200" dirty="0">
                <a:solidFill>
                  <a:schemeClr val="tx1"/>
                </a:solidFill>
                <a:effectLst/>
                <a:ea typeface="+mn-ea"/>
                <a:cs typeface="+mn-cs"/>
              </a:rPr>
              <a:t>. For a current and interactive map of the AWS global infrastructure, see the </a:t>
            </a:r>
            <a:r>
              <a:rPr lang="en-US" dirty="0">
                <a:hlinkClick r:id="rId6"/>
              </a:rPr>
              <a:t>Interactive AWS Global Infrastructure map</a:t>
            </a:r>
            <a:r>
              <a:rPr lang="en-US" kern="1200" dirty="0">
                <a:solidFill>
                  <a:schemeClr val="tx1"/>
                </a:solidFill>
                <a:effectLst/>
                <a:ea typeface="+mn-ea"/>
                <a:cs typeface="+mn-cs"/>
              </a:rPr>
              <a:t>.</a:t>
            </a:r>
          </a:p>
        </p:txBody>
      </p:sp>
    </p:spTree>
    <p:extLst>
      <p:ext uri="{BB962C8B-B14F-4D97-AF65-F5344CB8AC3E}">
        <p14:creationId xmlns:p14="http://schemas.microsoft.com/office/powerpoint/2010/main" val="24188168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latin typeface="+mn-lt"/>
                <a:ea typeface="+mn-ea"/>
                <a:cs typeface="+mn-cs"/>
              </a:rPr>
              <a:t>Each AWS Region consists of two or more isolated locations that are known as </a:t>
            </a:r>
            <a:r>
              <a:rPr lang="en-US" b="0" i="1" kern="1200" dirty="0">
                <a:solidFill>
                  <a:schemeClr val="tx1"/>
                </a:solidFill>
                <a:effectLst/>
                <a:latin typeface="+mn-lt"/>
                <a:ea typeface="+mn-ea"/>
                <a:cs typeface="+mn-cs"/>
              </a:rPr>
              <a:t>Availability Zones</a:t>
            </a:r>
            <a:r>
              <a:rPr lang="en-US" b="0" i="0" kern="1200" dirty="0">
                <a:solidFill>
                  <a:schemeClr val="tx1"/>
                </a:solidFill>
                <a:effectLst/>
                <a:latin typeface="+mn-lt"/>
                <a:ea typeface="+mn-ea"/>
                <a:cs typeface="+mn-cs"/>
              </a:rPr>
              <a:t>. </a:t>
            </a:r>
            <a:r>
              <a:rPr lang="en-US" kern="1200" dirty="0">
                <a:solidFill>
                  <a:schemeClr val="tx1"/>
                </a:solidFill>
                <a:effectLst/>
                <a:latin typeface="+mn-lt"/>
                <a:ea typeface="+mn-ea"/>
                <a:cs typeface="+mn-cs"/>
              </a:rPr>
              <a:t>Each Availability Zone comprises one or more data centers, with some Availability Zones having as many as six data centers. However, no data center can be a part of two Availability Zones.</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Each Availability Zone is designed as an independent failure zone. This means that Availability Zones are physically separated within a typical metropolitan Region. They are also located in lower-risk flood plains (specific flood-zone categorization varies by Region). In addition to having a discrete uninterruptible power supply and onsite backup generation facilities, they are each fed via different grids from independent utilities to further reduce single points of failure. Availability Zones are all redundantly connected to multiple tier-1 transit providers.</a:t>
            </a:r>
          </a:p>
          <a:p>
            <a:r>
              <a:rPr lang="en-US"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mn-lt"/>
                <a:ea typeface="+mn-ea"/>
                <a:cs typeface="+mn-cs"/>
              </a:rPr>
              <a:t>A</a:t>
            </a:r>
            <a:r>
              <a:rPr lang="en-US" dirty="0"/>
              <a:t>n Availability Zone is the most granular level of specification that you can make for certain services, such as Amazon EC2.</a:t>
            </a:r>
            <a:r>
              <a:rPr lang="en-US"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mn-lt"/>
                <a:ea typeface="+mn-ea"/>
                <a:cs typeface="+mn-cs"/>
              </a:rPr>
              <a:t>You are responsible for selecting the Availability Zones where your systems will reside. Systems can span multiple Availability Zones. You should design your systems to survive temporary or prolonged failure of an Availability Zone if a disaster occurs. Distributing applications across multiple Availability Zones enables them to remain resilient in most failure situations, including natural disasters or system failures.</a:t>
            </a:r>
          </a:p>
          <a:p>
            <a:endParaRPr lang="en-US" sz="1050" b="1" u="sng" dirty="0"/>
          </a:p>
        </p:txBody>
      </p:sp>
    </p:spTree>
    <p:extLst>
      <p:ext uri="{BB962C8B-B14F-4D97-AF65-F5344CB8AC3E}">
        <p14:creationId xmlns:p14="http://schemas.microsoft.com/office/powerpoint/2010/main" val="16488674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1"/>
            <a:ext cx="5486400" cy="2823210"/>
          </a:xfrm>
        </p:spPr>
        <p:txBody>
          <a:bodyPr/>
          <a:lstStyle/>
          <a:p>
            <a:r>
              <a:rPr lang="en-US" i="1" dirty="0"/>
              <a:t>AWS Local Zones</a:t>
            </a:r>
            <a:r>
              <a:rPr lang="en-US" dirty="0"/>
              <a:t> are a new type of AWS infrastructure deployment that places AWS compute, storage, database, and other select services closer to large population, industry, and IT centers where no AWS Region exists today. With AWS Local Zones, you can run latency-sensitive portions of applications closer to end users and resources in a specific geography. You can use AWS Local Zones to deliver single-digit millisecond latency for use cases such as media and entertainment content creation, real-time gaming, reservoir simulations, electronic design automation, and machine learning.</a:t>
            </a:r>
          </a:p>
          <a:p>
            <a:endParaRPr lang="en-US" dirty="0"/>
          </a:p>
          <a:p>
            <a:r>
              <a:rPr lang="en-US" dirty="0"/>
              <a:t>Each AWS Local Zone location is an extension of an AWS Region. You can run latency-sensitive applications in an AWS Local Zone by using AWS services such as Amazon EC2, Amazon Virtual Private Cloud (Amazon VPC), Amazon Elastic Block Store (Amazon EBS), Amazon FSx, and Elastic Load Balancing in geographic proximity to end users. AWS Local Zones provide a high-bandwidth, secure connection between local workloads and workloads that run in the AWS Region. Thus, AWS Local Zones enable you to seamlessly connect back to your other workloads that are running in AWS and connect to the full range of in-Region services through the same APIs and toolsets.</a:t>
            </a:r>
          </a:p>
          <a:p>
            <a:endParaRPr lang="en-US" dirty="0"/>
          </a:p>
          <a:p>
            <a:r>
              <a:rPr lang="en-US" dirty="0"/>
              <a:t>AWS Local Zones are managed and supported by AWS, and provide you with all the elasticity, scalability, and security benefits of the cloud. With AWS Local Zones, you can build and deploy latency-sensitive applications closer to your end users by using a consistent set of AWS services. You can also scale up or scale down, and you pay only for the resources that you use.</a:t>
            </a:r>
          </a:p>
          <a:p>
            <a:endParaRPr lang="en-US" dirty="0"/>
          </a:p>
          <a:p>
            <a:r>
              <a:rPr lang="en-US" dirty="0"/>
              <a:t>The Los Angeles AWS Local Zone is generally available by invitation today, and you can expect more Local Zones to come.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learn more about AWS Local Zones, see the </a:t>
            </a:r>
            <a:r>
              <a:rPr lang="en-US" sz="1100" dirty="0">
                <a:ea typeface="Amazon Ember Light" panose="020B0403020204020204" pitchFamily="34" charset="0"/>
                <a:cs typeface="Amazon Ember Light" panose="020B0403020204020204" pitchFamily="34" charset="0"/>
                <a:hlinkClick r:id="rId3"/>
              </a:rPr>
              <a:t>AWS Local Zones page</a:t>
            </a:r>
            <a:r>
              <a:rPr lang="en-US" dirty="0"/>
              <a:t>.</a:t>
            </a:r>
          </a:p>
        </p:txBody>
      </p:sp>
    </p:spTree>
    <p:extLst>
      <p:ext uri="{BB962C8B-B14F-4D97-AF65-F5344CB8AC3E}">
        <p14:creationId xmlns:p14="http://schemas.microsoft.com/office/powerpoint/2010/main" val="21705177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The foundation for the AWS infrastructure is the data centers. </a:t>
            </a:r>
            <a:r>
              <a:rPr lang="en-US" dirty="0"/>
              <a:t>You do not specify a data center for the deployment of resources. However, a </a:t>
            </a:r>
            <a:r>
              <a:rPr lang="en-US" kern="1200" dirty="0">
                <a:solidFill>
                  <a:schemeClr val="tx1"/>
                </a:solidFill>
                <a:effectLst/>
                <a:ea typeface="+mn-ea"/>
                <a:cs typeface="+mn-cs"/>
              </a:rPr>
              <a:t>data center is the location where the actual data resides. </a:t>
            </a:r>
            <a:r>
              <a:rPr lang="en-US" b="0" i="0" kern="1200" dirty="0">
                <a:solidFill>
                  <a:schemeClr val="tx1"/>
                </a:solidFill>
                <a:effectLst/>
                <a:ea typeface="+mn-ea"/>
                <a:cs typeface="+mn-cs"/>
              </a:rPr>
              <a:t>Amazon operates state-of-the-art, highly</a:t>
            </a:r>
            <a:r>
              <a:rPr lang="en-US" b="0" i="0" kern="1200" baseline="0" dirty="0">
                <a:solidFill>
                  <a:schemeClr val="tx1"/>
                </a:solidFill>
                <a:effectLst/>
                <a:ea typeface="+mn-ea"/>
                <a:cs typeface="+mn-cs"/>
              </a:rPr>
              <a:t> </a:t>
            </a:r>
            <a:r>
              <a:rPr lang="en-US" b="0" i="0" kern="1200" dirty="0">
                <a:solidFill>
                  <a:schemeClr val="tx1"/>
                </a:solidFill>
                <a:effectLst/>
                <a:ea typeface="+mn-ea"/>
                <a:cs typeface="+mn-cs"/>
              </a:rPr>
              <a:t>available data centers. Though rare, failures that affect the availability of instances in the same location can occur. If you host all your instances in a single location that is affected by such a failure, none of your instances will be available.</a:t>
            </a:r>
            <a:endParaRPr lang="en-US" kern="1200" dirty="0">
              <a:solidFill>
                <a:schemeClr val="tx1"/>
              </a:solidFill>
              <a:effectLst/>
              <a:ea typeface="+mn-ea"/>
              <a:cs typeface="+mn-cs"/>
            </a:endParaRPr>
          </a:p>
          <a:p>
            <a:endParaRPr lang="en-US" kern="1200" dirty="0">
              <a:solidFill>
                <a:schemeClr val="tx1"/>
              </a:solidFill>
              <a:effectLst/>
              <a:ea typeface="+mn-ea"/>
              <a:cs typeface="+mn-cs"/>
            </a:endParaRPr>
          </a:p>
          <a:p>
            <a:r>
              <a:rPr lang="en-US" kern="1200" dirty="0">
                <a:solidFill>
                  <a:schemeClr val="tx1"/>
                </a:solidFill>
                <a:effectLst/>
                <a:ea typeface="+mn-ea"/>
                <a:cs typeface="+mn-cs"/>
              </a:rPr>
              <a:t>All data centers are online and serving customers.</a:t>
            </a:r>
            <a:r>
              <a:rPr lang="en-US" kern="1200" baseline="0" dirty="0">
                <a:solidFill>
                  <a:schemeClr val="tx1"/>
                </a:solidFill>
                <a:effectLst/>
                <a:ea typeface="+mn-ea"/>
                <a:cs typeface="+mn-cs"/>
              </a:rPr>
              <a:t> I</a:t>
            </a:r>
            <a:r>
              <a:rPr lang="en-US" kern="1200" dirty="0">
                <a:solidFill>
                  <a:schemeClr val="tx1"/>
                </a:solidFill>
                <a:effectLst/>
                <a:ea typeface="+mn-ea"/>
                <a:cs typeface="+mn-cs"/>
              </a:rPr>
              <a:t>n case of failure, automated processes move customer data traffic away from the affected area. Core applications are deployed in an N+1 configuration, so that in the event of a data center failure, there is sufficient capacity to enable traffic to be load balanced to the remaining sites.</a:t>
            </a:r>
          </a:p>
          <a:p>
            <a:r>
              <a:rPr lang="en-US" kern="1200" dirty="0">
                <a:solidFill>
                  <a:schemeClr val="tx1"/>
                </a:solidFill>
                <a:effectLst/>
                <a:ea typeface="+mn-ea"/>
                <a:cs typeface="+mn-cs"/>
              </a:rPr>
              <a:t> </a:t>
            </a:r>
          </a:p>
          <a:p>
            <a:r>
              <a:rPr lang="en-US" kern="1200" dirty="0">
                <a:solidFill>
                  <a:schemeClr val="tx1"/>
                </a:solidFill>
                <a:effectLst/>
                <a:ea typeface="+mn-ea"/>
                <a:cs typeface="+mn-cs"/>
              </a:rPr>
              <a:t>AWS uses custom network equipment sourced from multiple original device manufacturers (ODMs). ODMs design and manufacture products based on specifications from a second company. The second company then rebrands the products for sale.</a:t>
            </a:r>
          </a:p>
          <a:p>
            <a:endParaRPr lang="en-US" kern="1200" dirty="0">
              <a:solidFill>
                <a:schemeClr val="tx1"/>
              </a:solidFill>
              <a:effectLst/>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For more information about AWS data centers, see </a:t>
            </a:r>
            <a:r>
              <a:rPr lang="en-US" dirty="0">
                <a:ea typeface="Amazon Ember Light" panose="020B0403020204020204" pitchFamily="34" charset="0"/>
                <a:cs typeface="Amazon Ember Light" panose="020B0403020204020204" pitchFamily="34" charset="0"/>
                <a:hlinkClick r:id="rId3"/>
              </a:rPr>
              <a:t>Learn how we secure AWS data centers by design</a:t>
            </a:r>
            <a:r>
              <a:rPr lang="en-US" dirty="0">
                <a:ea typeface="Amazon Ember Light" panose="020B0403020204020204" pitchFamily="34" charset="0"/>
                <a:cs typeface="Amazon Ember Light" panose="020B0403020204020204" pitchFamily="34" charset="0"/>
              </a:rPr>
              <a:t>.</a:t>
            </a:r>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178327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the end of this course, you will have learned about all the components in this architecture diagram. You should also be able to construct your own solution architectures that are as large and robust as this example. You will see this diagram repeated at the start of most modules in the course. New components in the diagram will be revealed as they are introduced in the course.</a:t>
            </a:r>
          </a:p>
        </p:txBody>
      </p:sp>
    </p:spTree>
    <p:extLst>
      <p:ext uri="{BB962C8B-B14F-4D97-AF65-F5344CB8AC3E}">
        <p14:creationId xmlns:p14="http://schemas.microsoft.com/office/powerpoint/2010/main" val="322649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kern="1200" dirty="0">
                <a:solidFill>
                  <a:schemeClr val="tx1"/>
                </a:solidFill>
                <a:effectLst/>
                <a:ea typeface="+mn-ea"/>
                <a:cs typeface="+mn-cs"/>
              </a:rPr>
              <a:t>To deliver content to end users with lower latency, Amazon CloudFront uses a global network that includes over 200 Points of Presence that are comprised of Edge Locations and Regional Edge Caches. </a:t>
            </a:r>
            <a:br>
              <a:rPr lang="en-US" b="0" i="0" kern="1200" dirty="0">
                <a:solidFill>
                  <a:schemeClr val="tx1"/>
                </a:solidFill>
                <a:effectLst/>
                <a:ea typeface="+mn-ea"/>
                <a:cs typeface="+mn-cs"/>
              </a:rPr>
            </a:br>
            <a:endParaRPr lang="en-US" kern="1200" dirty="0">
              <a:solidFill>
                <a:schemeClr val="tx1"/>
              </a:solidFill>
              <a:effectLst/>
              <a:ea typeface="+mn-ea"/>
              <a:cs typeface="+mn-cs"/>
            </a:endParaRPr>
          </a:p>
          <a:p>
            <a:r>
              <a:rPr lang="en-US" kern="1200" dirty="0">
                <a:solidFill>
                  <a:schemeClr val="tx1"/>
                </a:solidFill>
                <a:effectLst/>
                <a:ea typeface="+mn-ea"/>
                <a:cs typeface="+mn-cs"/>
              </a:rPr>
              <a:t>Edge locations are located in North America, Europe, Asia, Australia, South America, the Middle East, Africa, and China. Edge locations support AWS services like Amazon Route 53 and Amazon CloudFront.</a:t>
            </a:r>
          </a:p>
          <a:p>
            <a:r>
              <a:rPr lang="en-US" kern="1200" dirty="0">
                <a:solidFill>
                  <a:schemeClr val="tx1"/>
                </a:solidFill>
                <a:effectLst/>
                <a:ea typeface="+mn-ea"/>
                <a:cs typeface="+mn-cs"/>
              </a:rPr>
              <a:t> </a:t>
            </a:r>
          </a:p>
          <a:p>
            <a:r>
              <a:rPr lang="en-US" kern="1200" dirty="0">
                <a:solidFill>
                  <a:schemeClr val="tx1"/>
                </a:solidFill>
                <a:effectLst/>
                <a:ea typeface="+mn-ea"/>
                <a:cs typeface="+mn-cs"/>
              </a:rPr>
              <a:t>Regional edge caches are used by default with Amazon CloudFront. They are used when you have content that is not accessed frequently enough to remain in an edge location. Regional edge caches absorb this content and provide an alternative to fetching the content from the origin server.</a:t>
            </a:r>
          </a:p>
          <a:p>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For more information about the Amazon CloudFront infrastructure, see </a:t>
            </a:r>
            <a:r>
              <a:rPr lang="en-US" dirty="0">
                <a:ea typeface="Amazon Ember Light" panose="020B0403020204020204" pitchFamily="34" charset="0"/>
                <a:cs typeface="Amazon Ember Light" panose="020B0403020204020204" pitchFamily="34" charset="0"/>
                <a:hlinkClick r:id="rId3"/>
              </a:rPr>
              <a:t>Amazon CloudFront Infrastructure</a:t>
            </a:r>
            <a:r>
              <a:rPr lang="en-US"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42564555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latin typeface="+mn-lt"/>
              </a:rPr>
              <a:t>The AWS global infrastructure consists of Regions and Availability Zones</a:t>
            </a:r>
          </a:p>
          <a:p>
            <a:pPr marL="171450" indent="-171450">
              <a:buFont typeface="Arial" panose="020B0604020202020204" pitchFamily="34" charset="0"/>
              <a:buChar char="•"/>
            </a:pPr>
            <a:r>
              <a:rPr lang="en-US" dirty="0">
                <a:latin typeface="+mn-lt"/>
              </a:rPr>
              <a:t>Your choice of a Region is typically based on compliance requirements or to reduce latency</a:t>
            </a:r>
          </a:p>
          <a:p>
            <a:pPr marL="171450" indent="-171450">
              <a:buFont typeface="Arial" panose="020B0604020202020204" pitchFamily="34" charset="0"/>
              <a:buChar char="•"/>
            </a:pPr>
            <a:r>
              <a:rPr lang="en-US" dirty="0">
                <a:latin typeface="+mn-lt"/>
              </a:rPr>
              <a:t>Each Availability Zone is physically separate from other Availability Zones and has redundant power, networking, and connectivity</a:t>
            </a:r>
          </a:p>
          <a:p>
            <a:pPr marL="171450" indent="-171450">
              <a:buFont typeface="Arial" panose="020B0604020202020204" pitchFamily="34" charset="0"/>
              <a:buChar char="•"/>
            </a:pPr>
            <a:r>
              <a:rPr lang="en-US" dirty="0">
                <a:latin typeface="+mn-lt"/>
              </a:rPr>
              <a:t>Edge locations and Regional edge caches</a:t>
            </a:r>
            <a:r>
              <a:rPr lang="en-US" dirty="0"/>
              <a:t> improve performance by caching content closer to users</a:t>
            </a:r>
          </a:p>
        </p:txBody>
      </p:sp>
    </p:spTree>
    <p:extLst>
      <p:ext uri="{BB962C8B-B14F-4D97-AF65-F5344CB8AC3E}">
        <p14:creationId xmlns:p14="http://schemas.microsoft.com/office/powerpoint/2010/main" val="13936061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capstone project provides you with the opportunity to apply the skills and knowledge you develop in the course to a real-world scenario. Details about the project are included in the Bridging </a:t>
            </a:r>
            <a:r>
              <a:rPr lang="en-US" sz="1100"/>
              <a:t>to certification module. </a:t>
            </a:r>
            <a:endParaRPr lang="en-US" sz="1100" dirty="0"/>
          </a:p>
        </p:txBody>
      </p:sp>
    </p:spTree>
    <p:extLst>
      <p:ext uri="{BB962C8B-B14F-4D97-AF65-F5344CB8AC3E}">
        <p14:creationId xmlns:p14="http://schemas.microsoft.com/office/powerpoint/2010/main" val="2605919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now time to review the module and wrap up with a knowledge check.</a:t>
            </a:r>
          </a:p>
        </p:txBody>
      </p:sp>
    </p:spTree>
    <p:extLst>
      <p:ext uri="{BB962C8B-B14F-4D97-AF65-F5344CB8AC3E}">
        <p14:creationId xmlns:p14="http://schemas.microsoft.com/office/powerpoint/2010/main" val="223540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 learned how to:</a:t>
            </a:r>
          </a:p>
          <a:p>
            <a:endParaRPr lang="en-US" sz="1100" dirty="0"/>
          </a:p>
          <a:p>
            <a:pPr marL="171450" indent="-171450">
              <a:buFont typeface="Arial" panose="020B0604020202020204" pitchFamily="34" charset="0"/>
              <a:buChar char="•"/>
            </a:pPr>
            <a:r>
              <a:rPr lang="en-US" sz="1100" dirty="0"/>
              <a:t>Define cloud architecture</a:t>
            </a:r>
          </a:p>
          <a:p>
            <a:pPr marL="171450" indent="-171450">
              <a:buFont typeface="Arial" panose="020B0604020202020204" pitchFamily="34" charset="0"/>
              <a:buChar char="•"/>
            </a:pPr>
            <a:r>
              <a:rPr lang="en-US" sz="1100" dirty="0"/>
              <a:t>Describe how to design and evaluate architectures using the AWS Well-Architected Framework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Explain best practices for building solutions on AWS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Describe how to make informed decisions on where to place AWS resources</a:t>
            </a:r>
          </a:p>
        </p:txBody>
      </p:sp>
    </p:spTree>
    <p:extLst>
      <p:ext uri="{BB962C8B-B14F-4D97-AF65-F5344CB8AC3E}">
        <p14:creationId xmlns:p14="http://schemas.microsoft.com/office/powerpoint/2010/main" val="16511220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complete the knowledge check for this module.</a:t>
            </a:r>
          </a:p>
        </p:txBody>
      </p:sp>
    </p:spTree>
    <p:extLst>
      <p:ext uri="{BB962C8B-B14F-4D97-AF65-F5344CB8AC3E}">
        <p14:creationId xmlns:p14="http://schemas.microsoft.com/office/powerpoint/2010/main" val="16731974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If you want to learn more about the topics covered in this module, you might find the following additional resources helpful: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171450" indent="-171450">
              <a:buFont typeface="Arial" panose="020B0604020202020204" pitchFamily="34" charset="0"/>
              <a:buChar char="•"/>
            </a:pPr>
            <a:r>
              <a:rPr lang="en-US" dirty="0">
                <a:latin typeface="+mn-lt"/>
                <a:hlinkClick r:id="rId3"/>
              </a:rPr>
              <a:t>AWS Global Infrastructure page</a:t>
            </a:r>
            <a:endParaRPr lang="en-US" dirty="0">
              <a:latin typeface="+mn-lt"/>
            </a:endParaRPr>
          </a:p>
          <a:p>
            <a:pPr marL="171450" indent="-171450">
              <a:buFont typeface="Arial" panose="020B0604020202020204" pitchFamily="34" charset="0"/>
              <a:buChar char="•"/>
            </a:pPr>
            <a:r>
              <a:rPr lang="en-US" dirty="0">
                <a:latin typeface="+mn-lt"/>
                <a:hlinkClick r:id="rId4"/>
              </a:rPr>
              <a:t>Interactive AWS Global Infrastructure map</a:t>
            </a:r>
            <a:endParaRPr lang="en-US" dirty="0">
              <a:latin typeface="+mn-lt"/>
              <a:hlinkClick r:id="rId5"/>
            </a:endParaRPr>
          </a:p>
          <a:p>
            <a:pPr marL="171450" indent="-171450">
              <a:buFont typeface="Arial" panose="020B0604020202020204" pitchFamily="34" charset="0"/>
              <a:buChar char="•"/>
            </a:pPr>
            <a:r>
              <a:rPr lang="en-US" dirty="0">
                <a:latin typeface="+mn-lt"/>
                <a:hlinkClick r:id="rId5"/>
              </a:rPr>
              <a:t>AWS Well-Architected Framework whitepaper</a:t>
            </a:r>
            <a:endParaRPr lang="en-US" dirty="0">
              <a:latin typeface="+mn-lt"/>
            </a:endParaRPr>
          </a:p>
          <a:p>
            <a:pPr marL="171450" indent="-171450">
              <a:buFont typeface="Arial" panose="020B0604020202020204" pitchFamily="34" charset="0"/>
              <a:buChar char="•"/>
            </a:pPr>
            <a:r>
              <a:rPr lang="en-US" dirty="0">
                <a:latin typeface="+mn-lt"/>
                <a:hlinkClick r:id="rId6"/>
              </a:rPr>
              <a:t>Security Pillar whitepaper</a:t>
            </a:r>
            <a:endParaRPr lang="en-US" dirty="0">
              <a:latin typeface="+mn-lt"/>
            </a:endParaRPr>
          </a:p>
          <a:p>
            <a:pPr marL="171450" indent="-171450">
              <a:buFont typeface="Arial" panose="020B0604020202020204" pitchFamily="34" charset="0"/>
              <a:buChar char="•"/>
            </a:pPr>
            <a:r>
              <a:rPr lang="en-US" dirty="0">
                <a:latin typeface="+mn-lt"/>
                <a:hlinkClick r:id="rId7"/>
              </a:rPr>
              <a:t>Operational Excellence Pillar whitepaper</a:t>
            </a:r>
            <a:endParaRPr lang="en-US" dirty="0">
              <a:latin typeface="+mn-lt"/>
            </a:endParaRPr>
          </a:p>
          <a:p>
            <a:pPr marL="171450" indent="-171450">
              <a:buFont typeface="Arial" panose="020B0604020202020204" pitchFamily="34" charset="0"/>
              <a:buChar char="•"/>
            </a:pPr>
            <a:r>
              <a:rPr lang="en-US" dirty="0">
                <a:latin typeface="+mn-lt"/>
                <a:hlinkClick r:id="rId8"/>
              </a:rPr>
              <a:t>Reliability Pillar whitepaper</a:t>
            </a:r>
            <a:endParaRPr lang="en-US" dirty="0">
              <a:latin typeface="+mn-lt"/>
            </a:endParaRPr>
          </a:p>
          <a:p>
            <a:pPr marL="171450" indent="-171450">
              <a:buFont typeface="Arial" panose="020B0604020202020204" pitchFamily="34" charset="0"/>
              <a:buChar char="•"/>
            </a:pPr>
            <a:r>
              <a:rPr lang="en-US" dirty="0">
                <a:latin typeface="+mn-lt"/>
                <a:hlinkClick r:id="rId9"/>
              </a:rPr>
              <a:t>Performance Efficiency Pillar whitepaper</a:t>
            </a:r>
            <a:endParaRPr lang="en-US" dirty="0">
              <a:latin typeface="+mn-lt"/>
            </a:endParaRPr>
          </a:p>
          <a:p>
            <a:pPr marL="171450" indent="-171450">
              <a:buFont typeface="Arial" panose="020B0604020202020204" pitchFamily="34" charset="0"/>
              <a:buChar char="•"/>
            </a:pPr>
            <a:r>
              <a:rPr lang="en-US" dirty="0">
                <a:latin typeface="+mn-lt"/>
                <a:hlinkClick r:id="rId10"/>
              </a:rPr>
              <a:t>Cost Optimization Pillar whitepaper</a:t>
            </a:r>
            <a:endParaRPr lang="en-US" dirty="0">
              <a:latin typeface="+mn-lt"/>
            </a:endParaRPr>
          </a:p>
        </p:txBody>
      </p:sp>
    </p:spTree>
    <p:extLst>
      <p:ext uri="{BB962C8B-B14F-4D97-AF65-F5344CB8AC3E}">
        <p14:creationId xmlns:p14="http://schemas.microsoft.com/office/powerpoint/2010/main" val="42438234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 for completing this module.</a:t>
            </a:r>
          </a:p>
        </p:txBody>
      </p:sp>
    </p:spTree>
    <p:extLst>
      <p:ext uri="{BB962C8B-B14F-4D97-AF65-F5344CB8AC3E}">
        <p14:creationId xmlns:p14="http://schemas.microsoft.com/office/powerpoint/2010/main" val="1326937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1: What is cloud architecting?</a:t>
            </a:r>
          </a:p>
        </p:txBody>
      </p:sp>
    </p:spTree>
    <p:extLst>
      <p:ext uri="{BB962C8B-B14F-4D97-AF65-F5344CB8AC3E}">
        <p14:creationId xmlns:p14="http://schemas.microsoft.com/office/powerpoint/2010/main" val="1890654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what cloud architecting is and why it’s important, first consider an example of what software development is like in its absence. </a:t>
            </a:r>
          </a:p>
          <a:p>
            <a:endParaRPr lang="en-US" dirty="0"/>
          </a:p>
          <a:p>
            <a:r>
              <a:rPr lang="en-US" dirty="0"/>
              <a:t>Around 2000, Amazon was trying to create an ecommerce service that would enable third-party sellers to build their own online shopping sites on top of the Amazon ecommerce engine. The company was struggling to make its new shopping website highly available and scalable.</a:t>
            </a:r>
          </a:p>
        </p:txBody>
      </p:sp>
    </p:spTree>
    <p:extLst>
      <p:ext uri="{BB962C8B-B14F-4D97-AF65-F5344CB8AC3E}">
        <p14:creationId xmlns:p14="http://schemas.microsoft.com/office/powerpoint/2010/main" val="2584596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a:t>
            </a:r>
            <a:r>
              <a:rPr lang="en-US" sz="1100" dirty="0">
                <a:ea typeface="Amazon Ember Light" panose="020B0403020204020204" pitchFamily="34" charset="0"/>
                <a:cs typeface="Amazon Ember Light" panose="020B0403020204020204" pitchFamily="34" charset="0"/>
                <a:hlinkClick r:id="rId3"/>
              </a:rPr>
              <a:t>TechCrunch interview about the genesis of AWS</a:t>
            </a:r>
            <a:r>
              <a:rPr lang="en-US" dirty="0"/>
              <a:t>, AWS Chief Executive Officer (CEO) Andy Jassy said that in the beginning, the Amazon ecommerce tools were a “jumbled mess.” Applications and architectures were being built without proper planning. Jassy also said that it was “a huge challenge to separate the various services to make a centralized development platform.”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solution to this problem was to create a set of well-documented application programming interfaces (APIs) to organize the development environment.</a:t>
            </a:r>
          </a:p>
        </p:txBody>
      </p:sp>
    </p:spTree>
    <p:extLst>
      <p:ext uri="{BB962C8B-B14F-4D97-AF65-F5344CB8AC3E}">
        <p14:creationId xmlns:p14="http://schemas.microsoft.com/office/powerpoint/2010/main" val="1567860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Amazon still struggled to build applications quickly as the company grew and more software engineers were hired:</a:t>
            </a:r>
          </a:p>
          <a:p>
            <a:endParaRPr lang="en-US" dirty="0"/>
          </a:p>
          <a:p>
            <a:pPr marL="171450" indent="-171450">
              <a:buFont typeface="Arial" panose="020B0604020202020204" pitchFamily="34" charset="0"/>
              <a:buChar char="•"/>
            </a:pPr>
            <a:r>
              <a:rPr lang="en-US" dirty="0"/>
              <a:t>It took 3 months to build database, compute, and storage components for an entire project that was expected to take 3 months.</a:t>
            </a:r>
          </a:p>
          <a:p>
            <a:pPr marL="171450" indent="-171450">
              <a:buFont typeface="Arial" panose="020B0604020202020204" pitchFamily="34" charset="0"/>
              <a:buChar char="•"/>
            </a:pPr>
            <a:r>
              <a:rPr lang="en-US" dirty="0"/>
              <a:t>Each team built their own resources without planning for scalability or reusability.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solution was to build internal services to create highly available, scalable, and reliable architectures on top of the Amazon infrastructure. In 2006, Amazon started selling these services as AWS.</a:t>
            </a:r>
          </a:p>
        </p:txBody>
      </p:sp>
    </p:spTree>
    <p:extLst>
      <p:ext uri="{BB962C8B-B14F-4D97-AF65-F5344CB8AC3E}">
        <p14:creationId xmlns:p14="http://schemas.microsoft.com/office/powerpoint/2010/main" val="518575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cloud architecture? Cloud architecture is the practice of applying cloud characteristics to a solution that uses cloud services and features to meet an organization’s technical needs and business use cases. A solution is similar to a blueprint for a building.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Software systems require architects to manage their size and complexity. </a:t>
            </a:r>
          </a:p>
          <a:p>
            <a:endParaRPr lang="en-US" sz="1100" dirty="0"/>
          </a:p>
          <a:p>
            <a:r>
              <a:rPr lang="en-US" sz="1100" dirty="0"/>
              <a:t>Cloud architects:</a:t>
            </a:r>
          </a:p>
          <a:p>
            <a:endParaRPr lang="en-US" sz="1100" dirty="0"/>
          </a:p>
          <a:p>
            <a:pPr marL="171450" indent="-171450">
              <a:buFont typeface="Arial" panose="020B0604020202020204" pitchFamily="34" charset="0"/>
              <a:buChar char="•"/>
            </a:pPr>
            <a:r>
              <a:rPr lang="en-US" sz="1100" dirty="0"/>
              <a:t>Engage with decision makers to identify the business goals and the capabilities that need improvement. </a:t>
            </a:r>
          </a:p>
          <a:p>
            <a:pPr marL="171450" indent="-171450">
              <a:buFont typeface="Arial" panose="020B0604020202020204" pitchFamily="34" charset="0"/>
              <a:buChar char="•"/>
            </a:pPr>
            <a:r>
              <a:rPr lang="en-US" sz="1100" dirty="0"/>
              <a:t>Ensure alignment between technology deliverables of a solution and the business goals.</a:t>
            </a:r>
          </a:p>
          <a:p>
            <a:pPr marL="171450" indent="-171450">
              <a:buFont typeface="Arial" panose="020B0604020202020204" pitchFamily="34" charset="0"/>
              <a:buChar char="•"/>
            </a:pPr>
            <a:r>
              <a:rPr lang="en-US" sz="1100" dirty="0"/>
              <a:t>Work with delivery teams that are implementing the solution to ensure that the technology features are appropriate. </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Having well-architected systems increases the likelihood that the technology deliverables will help meet business goals.</a:t>
            </a:r>
          </a:p>
        </p:txBody>
      </p:sp>
    </p:spTree>
    <p:extLst>
      <p:ext uri="{BB962C8B-B14F-4D97-AF65-F5344CB8AC3E}">
        <p14:creationId xmlns:p14="http://schemas.microsoft.com/office/powerpoint/2010/main" val="42277457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dirty="0"/>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lvl1pPr>
              <a:defRPr>
                <a:solidFill>
                  <a:schemeClr val="bg1"/>
                </a:solidFill>
              </a:defRPr>
            </a:lvl1pPr>
          </a:lstStyle>
          <a:p>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2020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35.xml"/><Relationship Id="rId4" Type="http://schemas.openxmlformats.org/officeDocument/2006/relationships/image" Target="../media/image50.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12.xml"/><Relationship Id="rId7" Type="http://schemas.openxmlformats.org/officeDocument/2006/relationships/image" Target="../media/image53.png"/><Relationship Id="rId2" Type="http://schemas.openxmlformats.org/officeDocument/2006/relationships/slideLayout" Target="../slideLayouts/slideLayout18.xml"/><Relationship Id="rId1" Type="http://schemas.openxmlformats.org/officeDocument/2006/relationships/tags" Target="../tags/tag37.xml"/><Relationship Id="rId6" Type="http://schemas.microsoft.com/office/2007/relationships/hdphoto" Target="../media/hdphoto1.wdp"/><Relationship Id="rId11" Type="http://schemas.openxmlformats.org/officeDocument/2006/relationships/image" Target="../media/image56.png"/><Relationship Id="rId5" Type="http://schemas.openxmlformats.org/officeDocument/2006/relationships/image" Target="../media/image52.png"/><Relationship Id="rId10" Type="http://schemas.openxmlformats.org/officeDocument/2006/relationships/image" Target="../media/image55.png"/><Relationship Id="rId4" Type="http://schemas.openxmlformats.org/officeDocument/2006/relationships/image" Target="../media/image51.png"/><Relationship Id="rId9"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60.png"/><Relationship Id="rId2" Type="http://schemas.openxmlformats.org/officeDocument/2006/relationships/slideLayout" Target="../slideLayouts/slideLayout5.xml"/><Relationship Id="rId1" Type="http://schemas.openxmlformats.org/officeDocument/2006/relationships/tags" Target="../tags/tag3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3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40.xml"/><Relationship Id="rId5" Type="http://schemas.openxmlformats.org/officeDocument/2006/relationships/image" Target="../media/image65.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41.xml"/><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42.xml"/><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43.xml"/><Relationship Id="rId5" Type="http://schemas.openxmlformats.org/officeDocument/2006/relationships/image" Target="../media/image69.svg"/><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44.xml"/><Relationship Id="rId4" Type="http://schemas.openxmlformats.org/officeDocument/2006/relationships/image" Target="../media/image50.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6.xml"/><Relationship Id="rId4" Type="http://schemas.openxmlformats.org/officeDocument/2006/relationships/image" Target="../media/image70.jpg"/></Relationships>
</file>

<file path=ppt/slides/_rels/slide2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notesSlide" Target="../notesSlides/notesSlide22.xml"/><Relationship Id="rId7" Type="http://schemas.openxmlformats.org/officeDocument/2006/relationships/image" Target="../media/image16.png"/><Relationship Id="rId12" Type="http://schemas.openxmlformats.org/officeDocument/2006/relationships/image" Target="../media/image73.svg"/><Relationship Id="rId2" Type="http://schemas.openxmlformats.org/officeDocument/2006/relationships/slideLayout" Target="../slideLayouts/slideLayout18.xml"/><Relationship Id="rId1" Type="http://schemas.openxmlformats.org/officeDocument/2006/relationships/tags" Target="../tags/tag47.xml"/><Relationship Id="rId6" Type="http://schemas.openxmlformats.org/officeDocument/2006/relationships/image" Target="../media/image41.svg"/><Relationship Id="rId11" Type="http://schemas.openxmlformats.org/officeDocument/2006/relationships/image" Target="../media/image72.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71.PNG"/><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notesSlide" Target="../notesSlides/notesSlide23.xml"/><Relationship Id="rId7" Type="http://schemas.openxmlformats.org/officeDocument/2006/relationships/image" Target="../media/image16.png"/><Relationship Id="rId12" Type="http://schemas.openxmlformats.org/officeDocument/2006/relationships/image" Target="../media/image43.svg"/><Relationship Id="rId2" Type="http://schemas.openxmlformats.org/officeDocument/2006/relationships/slideLayout" Target="../slideLayouts/slideLayout18.xml"/><Relationship Id="rId1" Type="http://schemas.openxmlformats.org/officeDocument/2006/relationships/tags" Target="../tags/tag48.xml"/><Relationship Id="rId6" Type="http://schemas.openxmlformats.org/officeDocument/2006/relationships/image" Target="../media/image41.svg"/><Relationship Id="rId11" Type="http://schemas.openxmlformats.org/officeDocument/2006/relationships/image" Target="../media/image42.png"/><Relationship Id="rId5" Type="http://schemas.openxmlformats.org/officeDocument/2006/relationships/image" Target="../media/image40.png"/><Relationship Id="rId10" Type="http://schemas.openxmlformats.org/officeDocument/2006/relationships/image" Target="../media/image73.svg"/><Relationship Id="rId4" Type="http://schemas.openxmlformats.org/officeDocument/2006/relationships/image" Target="../media/image71.PNG"/><Relationship Id="rId9" Type="http://schemas.openxmlformats.org/officeDocument/2006/relationships/image" Target="../media/image72.png"/></Relationships>
</file>

<file path=ppt/slides/_rels/slide24.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76.svg"/><Relationship Id="rId3" Type="http://schemas.openxmlformats.org/officeDocument/2006/relationships/notesSlide" Target="../notesSlides/notesSlide24.xml"/><Relationship Id="rId7" Type="http://schemas.openxmlformats.org/officeDocument/2006/relationships/image" Target="../media/image40.png"/><Relationship Id="rId12" Type="http://schemas.openxmlformats.org/officeDocument/2006/relationships/image" Target="../media/image75.png"/><Relationship Id="rId2" Type="http://schemas.openxmlformats.org/officeDocument/2006/relationships/slideLayout" Target="../slideLayouts/slideLayout18.xml"/><Relationship Id="rId1" Type="http://schemas.openxmlformats.org/officeDocument/2006/relationships/tags" Target="../tags/tag49.xml"/><Relationship Id="rId6" Type="http://schemas.openxmlformats.org/officeDocument/2006/relationships/image" Target="../media/image73.svg"/><Relationship Id="rId11" Type="http://schemas.openxmlformats.org/officeDocument/2006/relationships/image" Target="../media/image74.png"/><Relationship Id="rId5" Type="http://schemas.openxmlformats.org/officeDocument/2006/relationships/image" Target="../media/image72.png"/><Relationship Id="rId10" Type="http://schemas.openxmlformats.org/officeDocument/2006/relationships/image" Target="../media/image45.svg"/><Relationship Id="rId4" Type="http://schemas.openxmlformats.org/officeDocument/2006/relationships/image" Target="../media/image71.PNG"/><Relationship Id="rId9"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50.xml"/><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79.svg"/><Relationship Id="rId2" Type="http://schemas.openxmlformats.org/officeDocument/2006/relationships/slideLayout" Target="../slideLayouts/slideLayout18.xml"/><Relationship Id="rId1" Type="http://schemas.openxmlformats.org/officeDocument/2006/relationships/tags" Target="../tags/tag51.xml"/><Relationship Id="rId6" Type="http://schemas.openxmlformats.org/officeDocument/2006/relationships/image" Target="../media/image78.png"/><Relationship Id="rId5" Type="http://schemas.openxmlformats.org/officeDocument/2006/relationships/image" Target="../media/image73.sv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tags" Target="../tags/tag5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ags" Target="../tags/tag53.xml"/><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81.svg"/><Relationship Id="rId2" Type="http://schemas.openxmlformats.org/officeDocument/2006/relationships/slideLayout" Target="../slideLayouts/slideLayout18.xml"/><Relationship Id="rId1" Type="http://schemas.openxmlformats.org/officeDocument/2006/relationships/tags" Target="../tags/tag54.xml"/><Relationship Id="rId6" Type="http://schemas.openxmlformats.org/officeDocument/2006/relationships/image" Target="../media/image80.png"/><Relationship Id="rId5" Type="http://schemas.openxmlformats.org/officeDocument/2006/relationships/image" Target="../media/image73.sv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81.svg"/><Relationship Id="rId2" Type="http://schemas.openxmlformats.org/officeDocument/2006/relationships/slideLayout" Target="../slideLayouts/slideLayout18.xml"/><Relationship Id="rId1" Type="http://schemas.openxmlformats.org/officeDocument/2006/relationships/tags" Target="../tags/tag55.xml"/><Relationship Id="rId6" Type="http://schemas.openxmlformats.org/officeDocument/2006/relationships/image" Target="../media/image80.png"/><Relationship Id="rId5" Type="http://schemas.openxmlformats.org/officeDocument/2006/relationships/image" Target="../media/image73.svg"/><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56.xml"/></Relationships>
</file>

<file path=ppt/slides/_rels/slide3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notesSlide" Target="../notesSlides/notesSlide32.xml"/><Relationship Id="rId7" Type="http://schemas.openxmlformats.org/officeDocument/2006/relationships/image" Target="../media/image36.png"/><Relationship Id="rId2" Type="http://schemas.openxmlformats.org/officeDocument/2006/relationships/slideLayout" Target="../slideLayouts/slideLayout18.xml"/><Relationship Id="rId1" Type="http://schemas.openxmlformats.org/officeDocument/2006/relationships/tags" Target="../tags/tag57.xml"/><Relationship Id="rId6" Type="http://schemas.microsoft.com/office/2007/relationships/hdphoto" Target="../media/hdphoto3.wdp"/><Relationship Id="rId5" Type="http://schemas.openxmlformats.org/officeDocument/2006/relationships/image" Target="../media/image83.png"/><Relationship Id="rId10" Type="http://schemas.openxmlformats.org/officeDocument/2006/relationships/image" Target="../media/image27.svg"/><Relationship Id="rId4" Type="http://schemas.openxmlformats.org/officeDocument/2006/relationships/image" Target="../media/image82.png"/><Relationship Id="rId9"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5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59.xml"/><Relationship Id="rId4" Type="http://schemas.openxmlformats.org/officeDocument/2006/relationships/image" Target="../media/image50.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61.xml"/><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37.xml"/><Relationship Id="rId7" Type="http://schemas.openxmlformats.org/officeDocument/2006/relationships/image" Target="../media/image25.svg"/><Relationship Id="rId2" Type="http://schemas.openxmlformats.org/officeDocument/2006/relationships/slideLayout" Target="../slideLayouts/slideLayout5.xml"/><Relationship Id="rId1" Type="http://schemas.openxmlformats.org/officeDocument/2006/relationships/tags" Target="../tags/tag62.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86.sv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tags" Target="../tags/tag6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tags" Target="../tags/tag64.xml"/><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svg"/><Relationship Id="rId21" Type="http://schemas.openxmlformats.org/officeDocument/2006/relationships/image" Target="../media/image25.svg"/><Relationship Id="rId34" Type="http://schemas.openxmlformats.org/officeDocument/2006/relationships/image" Target="../media/image38.pn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9.svg"/><Relationship Id="rId33" Type="http://schemas.openxmlformats.org/officeDocument/2006/relationships/image" Target="../media/image37.svg"/><Relationship Id="rId38" Type="http://schemas.openxmlformats.org/officeDocument/2006/relationships/image" Target="../media/image42.png"/><Relationship Id="rId2" Type="http://schemas.openxmlformats.org/officeDocument/2006/relationships/slideLayout" Target="../slideLayouts/slideLayout18.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svg"/><Relationship Id="rId1" Type="http://schemas.openxmlformats.org/officeDocument/2006/relationships/tags" Target="../tags/tag29.xml"/><Relationship Id="rId6" Type="http://schemas.openxmlformats.org/officeDocument/2006/relationships/image" Target="../media/image10.png"/><Relationship Id="rId11" Type="http://schemas.openxmlformats.org/officeDocument/2006/relationships/image" Target="../media/image15.svg"/><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svg"/><Relationship Id="rId5" Type="http://schemas.openxmlformats.org/officeDocument/2006/relationships/image" Target="../media/image9.svg"/><Relationship Id="rId15" Type="http://schemas.openxmlformats.org/officeDocument/2006/relationships/image" Target="../media/image19.svg"/><Relationship Id="rId23" Type="http://schemas.openxmlformats.org/officeDocument/2006/relationships/image" Target="../media/image27.svg"/><Relationship Id="rId28" Type="http://schemas.openxmlformats.org/officeDocument/2006/relationships/image" Target="../media/image32.png"/><Relationship Id="rId36" Type="http://schemas.openxmlformats.org/officeDocument/2006/relationships/image" Target="../media/image40.png"/><Relationship Id="rId10" Type="http://schemas.openxmlformats.org/officeDocument/2006/relationships/image" Target="../media/image14.png"/><Relationship Id="rId19" Type="http://schemas.openxmlformats.org/officeDocument/2006/relationships/image" Target="../media/image23.svg"/><Relationship Id="rId31" Type="http://schemas.openxmlformats.org/officeDocument/2006/relationships/image" Target="../media/image35.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svg"/><Relationship Id="rId30" Type="http://schemas.openxmlformats.org/officeDocument/2006/relationships/image" Target="../media/image34.png"/><Relationship Id="rId35" Type="http://schemas.openxmlformats.org/officeDocument/2006/relationships/image" Target="../media/image39.svg"/><Relationship Id="rId8" Type="http://schemas.openxmlformats.org/officeDocument/2006/relationships/image" Target="../media/image12.png"/><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tags" Target="../tags/tag65.xml"/><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ags" Target="../tags/tag66.xml"/><Relationship Id="rId4" Type="http://schemas.openxmlformats.org/officeDocument/2006/relationships/image" Target="../media/image50.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67.xml"/><Relationship Id="rId4" Type="http://schemas.openxmlformats.org/officeDocument/2006/relationships/image" Target="../media/image89.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6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8.xml"/><Relationship Id="rId1" Type="http://schemas.openxmlformats.org/officeDocument/2006/relationships/tags" Target="../tags/tag70.xml"/><Relationship Id="rId4" Type="http://schemas.openxmlformats.org/officeDocument/2006/relationships/image" Target="../media/image90.tiff"/></Relationships>
</file>

<file path=ppt/slides/_rels/slide46.xml.rels><?xml version="1.0" encoding="UTF-8" standalone="yes"?>
<Relationships xmlns="http://schemas.openxmlformats.org/package/2006/relationships"><Relationship Id="rId8" Type="http://schemas.openxmlformats.org/officeDocument/2006/relationships/hyperlink" Target="https://d1.awsstatic.com/whitepapers/architecture/AWS-Operational-Excellence-Pillar.pdf" TargetMode="External"/><Relationship Id="rId3" Type="http://schemas.openxmlformats.org/officeDocument/2006/relationships/notesSlide" Target="../notesSlides/notesSlide46.xml"/><Relationship Id="rId7" Type="http://schemas.openxmlformats.org/officeDocument/2006/relationships/hyperlink" Target="https://d1.awsstatic.com/whitepapers/architecture/AWS-Security-Pillar.pdf" TargetMode="External"/><Relationship Id="rId2" Type="http://schemas.openxmlformats.org/officeDocument/2006/relationships/slideLayout" Target="../slideLayouts/slideLayout5.xml"/><Relationship Id="rId1" Type="http://schemas.openxmlformats.org/officeDocument/2006/relationships/tags" Target="../tags/tag71.xml"/><Relationship Id="rId6" Type="http://schemas.openxmlformats.org/officeDocument/2006/relationships/hyperlink" Target="https://d1.awsstatic.com/whitepapers/architecture/AWS_Well-Architected_Framework.pdf" TargetMode="External"/><Relationship Id="rId11" Type="http://schemas.openxmlformats.org/officeDocument/2006/relationships/hyperlink" Target="https://d1.awsstatic.com/whitepapers/architecture/AWS-Cost-Optimization-Pillar.pdf" TargetMode="External"/><Relationship Id="rId5" Type="http://schemas.openxmlformats.org/officeDocument/2006/relationships/hyperlink" Target="https://infrastructure.aws/" TargetMode="External"/><Relationship Id="rId10" Type="http://schemas.openxmlformats.org/officeDocument/2006/relationships/hyperlink" Target="https://d1.awsstatic.com/whitepapers/architecture/AWS-Performance-Efficiency-Pillar.pdf" TargetMode="External"/><Relationship Id="rId4" Type="http://schemas.openxmlformats.org/officeDocument/2006/relationships/hyperlink" Target="https://aws.amazon.com/about-aws/global-infrastructure/" TargetMode="External"/><Relationship Id="rId9" Type="http://schemas.openxmlformats.org/officeDocument/2006/relationships/hyperlink" Target="https://d1.awsstatic.com/whitepapers/architecture/AWS-Reliability-Pillar.pdf"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3.xml"/><Relationship Id="rId1" Type="http://schemas.openxmlformats.org/officeDocument/2006/relationships/tags" Target="../tags/tag7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3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33.xml"/></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9.xml"/><Relationship Id="rId7" Type="http://schemas.openxmlformats.org/officeDocument/2006/relationships/image" Target="../media/image47.svg"/><Relationship Id="rId2" Type="http://schemas.openxmlformats.org/officeDocument/2006/relationships/slideLayout" Target="../slideLayouts/slideLayout18.xml"/><Relationship Id="rId1" Type="http://schemas.openxmlformats.org/officeDocument/2006/relationships/tags" Target="../tags/tag34.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a:lstStyle/>
          <a:p>
            <a:r>
              <a:rPr lang="en-US" dirty="0"/>
              <a:t>AWS Academy Cloud Architecting</a:t>
            </a:r>
          </a:p>
        </p:txBody>
      </p:sp>
      <p:sp>
        <p:nvSpPr>
          <p:cNvPr id="6" name="Title 5"/>
          <p:cNvSpPr>
            <a:spLocks noGrp="1"/>
          </p:cNvSpPr>
          <p:nvPr>
            <p:ph type="title"/>
          </p:nvPr>
        </p:nvSpPr>
        <p:spPr>
          <a:xfrm>
            <a:off x="419100" y="3578085"/>
            <a:ext cx="11353800" cy="474119"/>
          </a:xfrm>
        </p:spPr>
        <p:txBody>
          <a:bodyPr/>
          <a:lstStyle/>
          <a:p>
            <a:r>
              <a:rPr lang="en-US" sz="5400" dirty="0"/>
              <a:t>Module 2: Introducing Cloud Architecting</a:t>
            </a:r>
          </a:p>
        </p:txBody>
      </p:sp>
      <p:sp>
        <p:nvSpPr>
          <p:cNvPr id="3" name="TextBox 2">
            <a:extLst>
              <a:ext uri="{FF2B5EF4-FFF2-40B4-BE49-F238E27FC236}">
                <a16:creationId xmlns:a16="http://schemas.microsoft.com/office/drawing/2014/main" id="{06A6D384-6D2E-7D43-A879-7905EC93D215}"/>
              </a:ext>
              <a:ext uri="{C183D7F6-B498-43B3-948B-1728B52AA6E4}">
                <adec:decorative xmlns:adec="http://schemas.microsoft.com/office/drawing/2017/decorative" val="0"/>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2020, Amazon Web Services, Inc. or its Affiliates. All rights reserved.</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1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latin typeface="+mn-lt"/>
              </a:rPr>
              <a:t>Cloud architecture is the practice of applying cloud characteristics to a solution that uses cloud services and features to meet an organization’s technical needs and business use cases</a:t>
            </a:r>
          </a:p>
          <a:p>
            <a:r>
              <a:rPr lang="en-US" dirty="0">
                <a:latin typeface="+mn-lt"/>
              </a:rPr>
              <a:t>You can use AWS services to create highly available, scalable, and reliable architectures</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10</a:t>
            </a:fld>
            <a:endParaRPr lang="en-US" dirty="0"/>
          </a:p>
        </p:txBody>
      </p:sp>
    </p:spTree>
    <p:custDataLst>
      <p:tags r:id="rId1"/>
    </p:custDataLst>
    <p:extLst>
      <p:ext uri="{BB962C8B-B14F-4D97-AF65-F5344CB8AC3E}">
        <p14:creationId xmlns:p14="http://schemas.microsoft.com/office/powerpoint/2010/main" val="2701104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2: Introducing Cloud Architecture</a:t>
            </a:r>
          </a:p>
        </p:txBody>
      </p:sp>
      <p:sp>
        <p:nvSpPr>
          <p:cNvPr id="2" name="Title 1"/>
          <p:cNvSpPr>
            <a:spLocks noGrp="1"/>
          </p:cNvSpPr>
          <p:nvPr>
            <p:ph type="title"/>
          </p:nvPr>
        </p:nvSpPr>
        <p:spPr/>
        <p:txBody>
          <a:bodyPr>
            <a:noAutofit/>
          </a:bodyPr>
          <a:lstStyle/>
          <a:p>
            <a:r>
              <a:rPr lang="en-US" sz="4000" dirty="0">
                <a:latin typeface="+mj-lt"/>
              </a:rPr>
              <a:t>Section 2: The AWS Well-Architected Framework</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863767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3B700BE-C200-4140-BBB0-35F7B9AC6FA8}"/>
              </a:ext>
            </a:extLst>
          </p:cNvPr>
          <p:cNvSpPr>
            <a:spLocks noGrp="1"/>
          </p:cNvSpPr>
          <p:nvPr>
            <p:ph type="title"/>
          </p:nvPr>
        </p:nvSpPr>
        <p:spPr/>
        <p:txBody>
          <a:bodyPr>
            <a:noAutofit/>
          </a:bodyPr>
          <a:lstStyle/>
          <a:p>
            <a:r>
              <a:rPr lang="en-US" dirty="0"/>
              <a:t>The AWS Well-Architected Framework</a:t>
            </a:r>
          </a:p>
        </p:txBody>
      </p:sp>
      <p:pic>
        <p:nvPicPr>
          <p:cNvPr id="22" name="Picture 21" descr="front of a building with five pillars.">
            <a:extLst>
              <a:ext uri="{FF2B5EF4-FFF2-40B4-BE49-F238E27FC236}">
                <a16:creationId xmlns:a16="http://schemas.microsoft.com/office/drawing/2014/main" id="{DC8362B4-2452-4DE6-8875-8E724AE6545A}"/>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2808513" y="1415865"/>
            <a:ext cx="6574974" cy="4853400"/>
          </a:xfrm>
          <a:prstGeom prst="rect">
            <a:avLst/>
          </a:prstGeom>
        </p:spPr>
      </p:pic>
      <p:sp>
        <p:nvSpPr>
          <p:cNvPr id="27" name="Rectangle 26">
            <a:extLst>
              <a:ext uri="{FF2B5EF4-FFF2-40B4-BE49-F238E27FC236}">
                <a16:creationId xmlns:a16="http://schemas.microsoft.com/office/drawing/2014/main" id="{27FD7EF4-933C-4C4C-A34E-7728215200EF}"/>
              </a:ext>
              <a:ext uri="{C183D7F6-B498-43B3-948B-1728B52AA6E4}">
                <adec:decorative xmlns:adec="http://schemas.microsoft.com/office/drawing/2017/decorative" val="1"/>
              </a:ext>
            </a:extLst>
          </p:cNvPr>
          <p:cNvSpPr/>
          <p:nvPr/>
        </p:nvSpPr>
        <p:spPr bwMode="auto">
          <a:xfrm>
            <a:off x="2808513" y="3477077"/>
            <a:ext cx="6287862" cy="1643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descr="shield representing the security pillar.">
            <a:extLst>
              <a:ext uri="{FF2B5EF4-FFF2-40B4-BE49-F238E27FC236}">
                <a16:creationId xmlns:a16="http://schemas.microsoft.com/office/drawing/2014/main" id="{68BA43AC-0ED9-4D57-9763-9B47B8E36F9E}"/>
              </a:ext>
            </a:extLst>
          </p:cNvPr>
          <p:cNvGrpSpPr/>
          <p:nvPr/>
        </p:nvGrpSpPr>
        <p:grpSpPr>
          <a:xfrm>
            <a:off x="2944842" y="3477078"/>
            <a:ext cx="1097280" cy="1643125"/>
            <a:chOff x="2998629" y="3477078"/>
            <a:chExt cx="1097280" cy="1643125"/>
          </a:xfrm>
        </p:grpSpPr>
        <p:pic>
          <p:nvPicPr>
            <p:cNvPr id="29" name="Picture 4" descr="100x100_benefit_secure">
              <a:extLst>
                <a:ext uri="{FF2B5EF4-FFF2-40B4-BE49-F238E27FC236}">
                  <a16:creationId xmlns:a16="http://schemas.microsoft.com/office/drawing/2014/main" id="{24B02AB9-18F0-4B65-9BD4-EB941A86BC3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998629"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4EDC15FB-10C8-4D29-BA8D-0F1925F81CD3}"/>
                </a:ext>
              </a:extLst>
            </p:cNvPr>
            <p:cNvSpPr txBox="1"/>
            <p:nvPr/>
          </p:nvSpPr>
          <p:spPr>
            <a:xfrm>
              <a:off x="3143313" y="4571563"/>
              <a:ext cx="807913" cy="548640"/>
            </a:xfrm>
            <a:prstGeom prst="rect">
              <a:avLst/>
            </a:prstGeom>
            <a:noFill/>
          </p:spPr>
          <p:txBody>
            <a:bodyPr wrap="none" lIns="0" tIns="0" rIns="0" bIns="0" rtlCol="0" anchor="ctr" anchorCtr="1">
              <a:noAutofit/>
            </a:bodyPr>
            <a:lstStyle>
              <a:defPPr>
                <a:defRPr lang="en-US"/>
              </a:defPPr>
              <a:lvl1pPr algn="ctr">
                <a:lnSpc>
                  <a:spcPct val="90000"/>
                </a:lnSpc>
                <a:spcAft>
                  <a:spcPts val="1800"/>
                </a:spcAft>
                <a:defRPr sz="18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b="0" dirty="0">
                  <a:solidFill>
                    <a:srgbClr val="000000"/>
                  </a:solidFill>
                  <a:latin typeface="Amazon Ember" panose="02000000000000000000" pitchFamily="2" charset="0"/>
                  <a:ea typeface="Amazon Ember" panose="02000000000000000000" pitchFamily="2" charset="0"/>
                </a:rPr>
                <a:t>Security</a:t>
              </a:r>
            </a:p>
          </p:txBody>
        </p:sp>
      </p:grpSp>
      <p:grpSp>
        <p:nvGrpSpPr>
          <p:cNvPr id="12" name="Group 11" descr="machine gears representing operational excellence pillar.">
            <a:extLst>
              <a:ext uri="{FF2B5EF4-FFF2-40B4-BE49-F238E27FC236}">
                <a16:creationId xmlns:a16="http://schemas.microsoft.com/office/drawing/2014/main" id="{DB308E72-4295-427F-AE75-E448C1E23838}"/>
              </a:ext>
            </a:extLst>
          </p:cNvPr>
          <p:cNvGrpSpPr/>
          <p:nvPr/>
        </p:nvGrpSpPr>
        <p:grpSpPr>
          <a:xfrm>
            <a:off x="4146952" y="3477078"/>
            <a:ext cx="1200649" cy="1643125"/>
            <a:chOff x="4258742" y="3477078"/>
            <a:chExt cx="1200649" cy="1643125"/>
          </a:xfrm>
        </p:grpSpPr>
        <p:pic>
          <p:nvPicPr>
            <p:cNvPr id="28" name="Picture 2" descr="100x100_benefit_gears">
              <a:extLst>
                <a:ext uri="{FF2B5EF4-FFF2-40B4-BE49-F238E27FC236}">
                  <a16:creationId xmlns:a16="http://schemas.microsoft.com/office/drawing/2014/main" id="{83C91770-727A-4775-A658-7786362566A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310426"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D4034DBB-5AA9-467F-B3D3-1585544FC16A}"/>
                </a:ext>
              </a:extLst>
            </p:cNvPr>
            <p:cNvSpPr txBox="1"/>
            <p:nvPr/>
          </p:nvSpPr>
          <p:spPr>
            <a:xfrm>
              <a:off x="4258742" y="4571563"/>
              <a:ext cx="1200649" cy="548640"/>
            </a:xfrm>
            <a:prstGeom prst="rect">
              <a:avLst/>
            </a:prstGeom>
            <a:noFill/>
          </p:spPr>
          <p:txBody>
            <a:bodyPr wrap="none" lIns="0" tIns="0" rIns="0" bIns="0" rtlCol="0" anchor="ctr" anchorCtr="1">
              <a:noAutofit/>
            </a:bodyPr>
            <a:lstStyle/>
            <a:p>
              <a:pPr algn="ctr">
                <a:lnSpc>
                  <a:spcPct val="90000"/>
                </a:lnSpc>
                <a:spcAft>
                  <a:spcPts val="1800"/>
                </a:spcAft>
              </a:pPr>
              <a:r>
                <a:rPr lang="en-US" sz="1800" dirty="0">
                  <a:solidFill>
                    <a:srgbClr val="000000"/>
                  </a:solidFill>
                  <a:latin typeface="Amazon Ember" panose="02000000000000000000" pitchFamily="2" charset="0"/>
                  <a:ea typeface="Amazon Ember" panose="02000000000000000000" pitchFamily="2" charset="0"/>
                  <a:cs typeface="Amazon Ember Light" panose="020B0403020204020204" pitchFamily="34" charset="0"/>
                </a:rPr>
                <a:t>Operational</a:t>
              </a:r>
              <a:br>
                <a:rPr lang="en-US" sz="1800" dirty="0">
                  <a:solidFill>
                    <a:srgbClr val="000000"/>
                  </a:solidFill>
                  <a:latin typeface="Amazon Ember" panose="02000000000000000000" pitchFamily="2" charset="0"/>
                  <a:ea typeface="Amazon Ember" panose="02000000000000000000" pitchFamily="2" charset="0"/>
                  <a:cs typeface="Amazon Ember Light" panose="020B0403020204020204" pitchFamily="34" charset="0"/>
                </a:rPr>
              </a:br>
              <a:r>
                <a:rPr lang="en-US" sz="1800" dirty="0">
                  <a:solidFill>
                    <a:srgbClr val="000000"/>
                  </a:solidFill>
                  <a:latin typeface="Amazon Ember" panose="02000000000000000000" pitchFamily="2" charset="0"/>
                  <a:ea typeface="Amazon Ember" panose="02000000000000000000" pitchFamily="2" charset="0"/>
                  <a:cs typeface="Amazon Ember Light" panose="020B0403020204020204" pitchFamily="34" charset="0"/>
                </a:rPr>
                <a:t>Excellence</a:t>
              </a:r>
            </a:p>
          </p:txBody>
        </p:sp>
      </p:grpSp>
      <p:grpSp>
        <p:nvGrpSpPr>
          <p:cNvPr id="11" name="Group 10" descr="chain links representing reliability pillar.">
            <a:extLst>
              <a:ext uri="{FF2B5EF4-FFF2-40B4-BE49-F238E27FC236}">
                <a16:creationId xmlns:a16="http://schemas.microsoft.com/office/drawing/2014/main" id="{AC7B7E48-D82D-4803-B0B0-C9A6A88314BB}"/>
              </a:ext>
            </a:extLst>
          </p:cNvPr>
          <p:cNvGrpSpPr/>
          <p:nvPr/>
        </p:nvGrpSpPr>
        <p:grpSpPr>
          <a:xfrm>
            <a:off x="5452431" y="3477078"/>
            <a:ext cx="1097280" cy="1643125"/>
            <a:chOff x="5547360" y="3477078"/>
            <a:chExt cx="1097280" cy="1643125"/>
          </a:xfrm>
        </p:grpSpPr>
        <p:pic>
          <p:nvPicPr>
            <p:cNvPr id="30" name="Picture 6" descr="100x100_benefit_reliable">
              <a:extLst>
                <a:ext uri="{FF2B5EF4-FFF2-40B4-BE49-F238E27FC236}">
                  <a16:creationId xmlns:a16="http://schemas.microsoft.com/office/drawing/2014/main" id="{849D0F44-CD73-43D1-8AC0-1036CFC11652}"/>
                </a:ext>
              </a:extLst>
            </p:cNvPr>
            <p:cNvPicPr>
              <a:picLocks noChangeAspect="1" noChangeArrowheads="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47360"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40FC4C-797E-4931-A99C-33749F866CFD}"/>
                </a:ext>
              </a:extLst>
            </p:cNvPr>
            <p:cNvSpPr txBox="1"/>
            <p:nvPr/>
          </p:nvSpPr>
          <p:spPr>
            <a:xfrm>
              <a:off x="5610290" y="4571563"/>
              <a:ext cx="971420" cy="548640"/>
            </a:xfrm>
            <a:prstGeom prst="rect">
              <a:avLst/>
            </a:prstGeom>
            <a:noFill/>
          </p:spPr>
          <p:txBody>
            <a:bodyPr wrap="none" lIns="0" tIns="0" rIns="0" bIns="0" rtlCol="0" anchor="ctr" anchorCtr="1">
              <a:noAutofit/>
            </a:bodyPr>
            <a:lstStyle>
              <a:defPPr>
                <a:defRPr lang="en-US"/>
              </a:defPPr>
              <a:lvl1pPr algn="ctr">
                <a:lnSpc>
                  <a:spcPct val="90000"/>
                </a:lnSpc>
                <a:spcAft>
                  <a:spcPts val="1800"/>
                </a:spcAft>
                <a:defRPr sz="18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b="0" dirty="0">
                  <a:solidFill>
                    <a:srgbClr val="000000"/>
                  </a:solidFill>
                  <a:latin typeface="Amazon Ember" panose="02000000000000000000" pitchFamily="2" charset="0"/>
                  <a:ea typeface="Amazon Ember" panose="02000000000000000000" pitchFamily="2" charset="0"/>
                </a:rPr>
                <a:t>Reliability</a:t>
              </a:r>
            </a:p>
          </p:txBody>
        </p:sp>
      </p:grpSp>
      <p:grpSp>
        <p:nvGrpSpPr>
          <p:cNvPr id="10" name="Group 9" descr="gauge representing performance efficiency.">
            <a:extLst>
              <a:ext uri="{FF2B5EF4-FFF2-40B4-BE49-F238E27FC236}">
                <a16:creationId xmlns:a16="http://schemas.microsoft.com/office/drawing/2014/main" id="{984F404F-B179-4A1F-A59B-5D4AE12A4FA7}"/>
              </a:ext>
            </a:extLst>
          </p:cNvPr>
          <p:cNvGrpSpPr/>
          <p:nvPr/>
        </p:nvGrpSpPr>
        <p:grpSpPr>
          <a:xfrm>
            <a:off x="6654541" y="3477078"/>
            <a:ext cx="1303241" cy="1643125"/>
            <a:chOff x="6732251" y="3477078"/>
            <a:chExt cx="1303241" cy="1643125"/>
          </a:xfrm>
        </p:grpSpPr>
        <p:sp>
          <p:nvSpPr>
            <p:cNvPr id="35" name="TextBox 34">
              <a:extLst>
                <a:ext uri="{FF2B5EF4-FFF2-40B4-BE49-F238E27FC236}">
                  <a16:creationId xmlns:a16="http://schemas.microsoft.com/office/drawing/2014/main" id="{EBAF5D51-0E79-4270-BCFA-A6BBBBF4DA9A}"/>
                </a:ext>
              </a:extLst>
            </p:cNvPr>
            <p:cNvSpPr txBox="1"/>
            <p:nvPr/>
          </p:nvSpPr>
          <p:spPr>
            <a:xfrm>
              <a:off x="6732251" y="4571563"/>
              <a:ext cx="1303241" cy="548640"/>
            </a:xfrm>
            <a:prstGeom prst="rect">
              <a:avLst/>
            </a:prstGeom>
            <a:noFill/>
          </p:spPr>
          <p:txBody>
            <a:bodyPr wrap="none" lIns="0" tIns="0" rIns="0" bIns="0" rtlCol="0" anchor="ctr" anchorCtr="1">
              <a:noAutofit/>
            </a:bodyPr>
            <a:lstStyle>
              <a:defPPr>
                <a:defRPr lang="en-US"/>
              </a:defPPr>
              <a:lvl1pPr algn="ctr">
                <a:lnSpc>
                  <a:spcPct val="90000"/>
                </a:lnSpc>
                <a:spcAft>
                  <a:spcPts val="1800"/>
                </a:spcAft>
                <a:defRPr sz="18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b="0" dirty="0">
                  <a:solidFill>
                    <a:srgbClr val="000000"/>
                  </a:solidFill>
                  <a:latin typeface="Amazon Ember" panose="02000000000000000000" pitchFamily="2" charset="0"/>
                  <a:ea typeface="Amazon Ember" panose="02000000000000000000" pitchFamily="2" charset="0"/>
                </a:rPr>
                <a:t>Performance</a:t>
              </a:r>
              <a:br>
                <a:rPr lang="en-US" b="0" dirty="0">
                  <a:solidFill>
                    <a:srgbClr val="000000"/>
                  </a:solidFill>
                  <a:latin typeface="Amazon Ember" panose="02000000000000000000" pitchFamily="2" charset="0"/>
                  <a:ea typeface="Amazon Ember" panose="02000000000000000000" pitchFamily="2" charset="0"/>
                </a:rPr>
              </a:br>
              <a:r>
                <a:rPr lang="en-US" b="0" dirty="0">
                  <a:solidFill>
                    <a:srgbClr val="000000"/>
                  </a:solidFill>
                  <a:latin typeface="Amazon Ember" panose="02000000000000000000" pitchFamily="2" charset="0"/>
                  <a:ea typeface="Amazon Ember" panose="02000000000000000000" pitchFamily="2" charset="0"/>
                </a:rPr>
                <a:t> Efficiency</a:t>
              </a:r>
            </a:p>
          </p:txBody>
        </p:sp>
        <p:pic>
          <p:nvPicPr>
            <p:cNvPr id="37" name="Picture 8" descr="100x100_benefit_performance">
              <a:extLst>
                <a:ext uri="{FF2B5EF4-FFF2-40B4-BE49-F238E27FC236}">
                  <a16:creationId xmlns:a16="http://schemas.microsoft.com/office/drawing/2014/main" id="{345124CD-6063-45AB-87EF-372A3B17A71D}"/>
                </a:ext>
              </a:extLst>
            </p:cNvPr>
            <p:cNvPicPr>
              <a:picLocks noChangeAspect="1" noChangeArrowheads="1"/>
            </p:cNvPicPr>
            <p:nvPr/>
          </p:nvPicPr>
          <p:blipFill>
            <a:blip r:embed="rId10">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835231"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descr="paper currency cut in half representing cost optimization pillar.">
            <a:extLst>
              <a:ext uri="{FF2B5EF4-FFF2-40B4-BE49-F238E27FC236}">
                <a16:creationId xmlns:a16="http://schemas.microsoft.com/office/drawing/2014/main" id="{BB427CB2-E060-4706-9F0B-1DA45DCFE5DD}"/>
              </a:ext>
            </a:extLst>
          </p:cNvPr>
          <p:cNvGrpSpPr/>
          <p:nvPr/>
        </p:nvGrpSpPr>
        <p:grpSpPr>
          <a:xfrm>
            <a:off x="8062613" y="3477078"/>
            <a:ext cx="1320874" cy="1643125"/>
            <a:chOff x="8062613" y="3477078"/>
            <a:chExt cx="1320874" cy="1643125"/>
          </a:xfrm>
        </p:grpSpPr>
        <p:pic>
          <p:nvPicPr>
            <p:cNvPr id="31" name="Picture 10" descr="100x100_benefit_lowcost-affordable">
              <a:extLst>
                <a:ext uri="{FF2B5EF4-FFF2-40B4-BE49-F238E27FC236}">
                  <a16:creationId xmlns:a16="http://schemas.microsoft.com/office/drawing/2014/main" id="{13887C48-AF24-4048-BA50-936F6FB326A5}"/>
                </a:ext>
              </a:extLst>
            </p:cNvPr>
            <p:cNvPicPr>
              <a:picLocks noChangeAspect="1" noChangeArrowheads="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74410"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4900B9D5-2B67-428B-AE79-99392007D6A0}"/>
                </a:ext>
              </a:extLst>
            </p:cNvPr>
            <p:cNvSpPr txBox="1"/>
            <p:nvPr/>
          </p:nvSpPr>
          <p:spPr>
            <a:xfrm>
              <a:off x="8062613" y="4571563"/>
              <a:ext cx="1320874" cy="548640"/>
            </a:xfrm>
            <a:prstGeom prst="rect">
              <a:avLst/>
            </a:prstGeom>
            <a:noFill/>
          </p:spPr>
          <p:txBody>
            <a:bodyPr wrap="none" lIns="0" tIns="0" rIns="0" bIns="0" rtlCol="0" anchor="ctr" anchorCtr="1">
              <a:noAutofit/>
            </a:bodyPr>
            <a:lstStyle>
              <a:defPPr>
                <a:defRPr lang="en-US"/>
              </a:defPPr>
              <a:lvl1pPr algn="ctr">
                <a:lnSpc>
                  <a:spcPct val="90000"/>
                </a:lnSpc>
                <a:spcAft>
                  <a:spcPts val="1800"/>
                </a:spcAft>
                <a:defRPr sz="18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b="0" dirty="0">
                  <a:solidFill>
                    <a:srgbClr val="000000"/>
                  </a:solidFill>
                  <a:latin typeface="Amazon Ember" panose="02000000000000000000" pitchFamily="2" charset="0"/>
                  <a:ea typeface="Amazon Ember" panose="02000000000000000000" pitchFamily="2" charset="0"/>
                </a:rPr>
                <a:t>Cost</a:t>
              </a:r>
              <a:br>
                <a:rPr lang="en-US" b="0" dirty="0">
                  <a:solidFill>
                    <a:srgbClr val="000000"/>
                  </a:solidFill>
                  <a:latin typeface="Amazon Ember" panose="02000000000000000000" pitchFamily="2" charset="0"/>
                  <a:ea typeface="Amazon Ember" panose="02000000000000000000" pitchFamily="2" charset="0"/>
                </a:rPr>
              </a:br>
              <a:r>
                <a:rPr lang="en-US" b="0" dirty="0">
                  <a:solidFill>
                    <a:srgbClr val="000000"/>
                  </a:solidFill>
                  <a:latin typeface="Amazon Ember" panose="02000000000000000000" pitchFamily="2" charset="0"/>
                  <a:ea typeface="Amazon Ember" panose="02000000000000000000" pitchFamily="2" charset="0"/>
                </a:rPr>
                <a:t>Optimization</a:t>
              </a:r>
            </a:p>
          </p:txBody>
        </p:sp>
      </p:grpSp>
      <p:sp>
        <p:nvSpPr>
          <p:cNvPr id="4" name="Footer Placeholder 3">
            <a:extLst>
              <a:ext uri="{FF2B5EF4-FFF2-40B4-BE49-F238E27FC236}">
                <a16:creationId xmlns:a16="http://schemas.microsoft.com/office/drawing/2014/main" id="{9F39BD71-3234-4992-9051-F206873736F4}"/>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3" name="Slide Number Placeholder 2">
            <a:extLst>
              <a:ext uri="{FF2B5EF4-FFF2-40B4-BE49-F238E27FC236}">
                <a16:creationId xmlns:a16="http://schemas.microsoft.com/office/drawing/2014/main" id="{690B783B-9989-4367-8CC0-312BAAFF4F4B}"/>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3817785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Security pillar</a:t>
            </a:r>
          </a:p>
        </p:txBody>
      </p:sp>
      <p:pic>
        <p:nvPicPr>
          <p:cNvPr id="13" name="Picture 12">
            <a:extLst>
              <a:ext uri="{FF2B5EF4-FFF2-40B4-BE49-F238E27FC236}">
                <a16:creationId xmlns:a16="http://schemas.microsoft.com/office/drawing/2014/main" id="{72D8B106-CB58-6548-8058-B5BBFF1F7B4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85644" y="2925480"/>
            <a:ext cx="1510106" cy="1510106"/>
          </a:xfrm>
          <a:prstGeom prst="rect">
            <a:avLst/>
          </a:prstGeom>
        </p:spPr>
      </p:pic>
      <p:sp>
        <p:nvSpPr>
          <p:cNvPr id="5" name="Rectangle 4">
            <a:extLst>
              <a:ext uri="{FF2B5EF4-FFF2-40B4-BE49-F238E27FC236}">
                <a16:creationId xmlns:a16="http://schemas.microsoft.com/office/drawing/2014/main" id="{DCA0D14F-4034-9B44-87FF-9D0D028466DA}"/>
              </a:ext>
            </a:extLst>
          </p:cNvPr>
          <p:cNvSpPr/>
          <p:nvPr/>
        </p:nvSpPr>
        <p:spPr>
          <a:xfrm>
            <a:off x="420580" y="4654555"/>
            <a:ext cx="2549621" cy="430887"/>
          </a:xfrm>
          <a:prstGeom prst="rect">
            <a:avLst/>
          </a:prstGeom>
        </p:spPr>
        <p:txBody>
          <a:bodyPr wrap="square">
            <a:spAutoFit/>
          </a:bodyPr>
          <a:lstStyle/>
          <a:p>
            <a:pPr algn="ctr"/>
            <a:r>
              <a:rPr lang="en-US" sz="2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Identity foundation</a:t>
            </a: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5" name="Picture 14">
            <a:extLst>
              <a:ext uri="{FF2B5EF4-FFF2-40B4-BE49-F238E27FC236}">
                <a16:creationId xmlns:a16="http://schemas.microsoft.com/office/drawing/2014/main" id="{52E4CE4F-60AC-744F-A5F0-A4F8B052390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983059" y="2989623"/>
            <a:ext cx="1381820" cy="1381820"/>
          </a:xfrm>
          <a:prstGeom prst="rect">
            <a:avLst/>
          </a:prstGeom>
        </p:spPr>
      </p:pic>
      <p:sp>
        <p:nvSpPr>
          <p:cNvPr id="6" name="Rectangle 5">
            <a:extLst>
              <a:ext uri="{FF2B5EF4-FFF2-40B4-BE49-F238E27FC236}">
                <a16:creationId xmlns:a16="http://schemas.microsoft.com/office/drawing/2014/main" id="{980F8ED8-8BA3-6847-BD1B-F6B0B5EE8243}"/>
              </a:ext>
            </a:extLst>
          </p:cNvPr>
          <p:cNvSpPr/>
          <p:nvPr/>
        </p:nvSpPr>
        <p:spPr>
          <a:xfrm>
            <a:off x="3399160" y="4654555"/>
            <a:ext cx="2549621" cy="430887"/>
          </a:xfrm>
          <a:prstGeom prst="rect">
            <a:avLst/>
          </a:prstGeom>
        </p:spPr>
        <p:txBody>
          <a:bodyPr wrap="square">
            <a:spAutoFit/>
          </a:bodyPr>
          <a:lstStyle/>
          <a:p>
            <a:pPr algn="ctr"/>
            <a:r>
              <a:rPr lang="en-US" sz="2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Traceability</a:t>
            </a: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Picture 10">
            <a:extLst>
              <a:ext uri="{FF2B5EF4-FFF2-40B4-BE49-F238E27FC236}">
                <a16:creationId xmlns:a16="http://schemas.microsoft.com/office/drawing/2014/main" id="{DFC7961B-CBD1-B444-B67A-A83F2A5E26A1}"/>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952189" y="2924881"/>
            <a:ext cx="1400721" cy="1511304"/>
          </a:xfrm>
          <a:prstGeom prst="rect">
            <a:avLst/>
          </a:prstGeom>
        </p:spPr>
      </p:pic>
      <p:sp>
        <p:nvSpPr>
          <p:cNvPr id="7" name="Rectangle 6">
            <a:extLst>
              <a:ext uri="{FF2B5EF4-FFF2-40B4-BE49-F238E27FC236}">
                <a16:creationId xmlns:a16="http://schemas.microsoft.com/office/drawing/2014/main" id="{96175673-EE48-D14D-9E2B-B506625B3687}"/>
              </a:ext>
            </a:extLst>
          </p:cNvPr>
          <p:cNvSpPr/>
          <p:nvPr/>
        </p:nvSpPr>
        <p:spPr>
          <a:xfrm>
            <a:off x="6377740" y="4654555"/>
            <a:ext cx="2549621" cy="769441"/>
          </a:xfrm>
          <a:prstGeom prst="rect">
            <a:avLst/>
          </a:prstGeom>
        </p:spPr>
        <p:txBody>
          <a:bodyPr wrap="square">
            <a:spAutoFit/>
          </a:bodyPr>
          <a:lstStyle/>
          <a:p>
            <a:pPr algn="ctr"/>
            <a:r>
              <a:rPr lang="en-US" sz="2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Security at all layers</a:t>
            </a: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Picture 15">
            <a:extLst>
              <a:ext uri="{FF2B5EF4-FFF2-40B4-BE49-F238E27FC236}">
                <a16:creationId xmlns:a16="http://schemas.microsoft.com/office/drawing/2014/main" id="{EC4FFFE0-A4BC-D64A-B7DA-3DD4B3CD6944}"/>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925920" y="3063475"/>
            <a:ext cx="1410418" cy="1234116"/>
          </a:xfrm>
          <a:prstGeom prst="rect">
            <a:avLst/>
          </a:prstGeom>
        </p:spPr>
      </p:pic>
      <p:sp>
        <p:nvSpPr>
          <p:cNvPr id="14" name="Rectangle 13">
            <a:extLst>
              <a:ext uri="{FF2B5EF4-FFF2-40B4-BE49-F238E27FC236}">
                <a16:creationId xmlns:a16="http://schemas.microsoft.com/office/drawing/2014/main" id="{0DC5A63E-9E41-184A-B9F0-02FD9FD70914}"/>
              </a:ext>
            </a:extLst>
          </p:cNvPr>
          <p:cNvSpPr/>
          <p:nvPr/>
        </p:nvSpPr>
        <p:spPr>
          <a:xfrm>
            <a:off x="9356320" y="4654554"/>
            <a:ext cx="2549621" cy="1107996"/>
          </a:xfrm>
          <a:prstGeom prst="rect">
            <a:avLst/>
          </a:prstGeom>
        </p:spPr>
        <p:txBody>
          <a:bodyPr wrap="square">
            <a:spAutoFit/>
          </a:bodyPr>
          <a:lstStyle/>
          <a:p>
            <a:pPr algn="ctr"/>
            <a:r>
              <a:rPr lang="en-US" sz="2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Risk assessment and mitigation strategies</a:t>
            </a:r>
          </a:p>
        </p:txBody>
      </p:sp>
      <p:sp>
        <p:nvSpPr>
          <p:cNvPr id="3" name="Footer Placeholder 2">
            <a:extLst>
              <a:ext uri="{FF2B5EF4-FFF2-40B4-BE49-F238E27FC236}">
                <a16:creationId xmlns:a16="http://schemas.microsoft.com/office/drawing/2014/main" id="{78C1A71E-7AA5-477E-9286-7666656E2C1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A40E11E2-2F2F-4DE6-B3EB-9A60FFA92CF0}"/>
              </a:ext>
            </a:extLst>
          </p:cNvPr>
          <p:cNvSpPr>
            <a:spLocks noGrp="1"/>
          </p:cNvSpPr>
          <p:nvPr>
            <p:ph type="sldNum" sz="quarter" idx="12"/>
          </p:nvPr>
        </p:nvSpPr>
        <p:spPr/>
        <p:txBody>
          <a:bodyPr/>
          <a:lstStyle/>
          <a:p>
            <a:fld id="{B6A95138-A96E-2F42-A959-2EFD44FE4AB7}" type="slidenum">
              <a:rPr lang="en-US" smtClean="0"/>
              <a:t>13</a:t>
            </a:fld>
            <a:endParaRPr lang="en-US" dirty="0"/>
          </a:p>
        </p:txBody>
      </p:sp>
    </p:spTree>
    <p:custDataLst>
      <p:tags r:id="rId1"/>
    </p:custDataLst>
    <p:extLst>
      <p:ext uri="{BB962C8B-B14F-4D97-AF65-F5344CB8AC3E}">
        <p14:creationId xmlns:p14="http://schemas.microsoft.com/office/powerpoint/2010/main" val="2350693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Operational Excellence pillar</a:t>
            </a:r>
          </a:p>
        </p:txBody>
      </p:sp>
      <p:sp>
        <p:nvSpPr>
          <p:cNvPr id="8" name="Content Placeholder 7">
            <a:extLst>
              <a:ext uri="{FF2B5EF4-FFF2-40B4-BE49-F238E27FC236}">
                <a16:creationId xmlns:a16="http://schemas.microsoft.com/office/drawing/2014/main" id="{3C6CF8A8-F13E-FE48-989A-6D6DE37A05C1}"/>
              </a:ext>
            </a:extLst>
          </p:cNvPr>
          <p:cNvSpPr>
            <a:spLocks noGrp="1"/>
          </p:cNvSpPr>
          <p:nvPr>
            <p:ph idx="1"/>
          </p:nvPr>
        </p:nvSpPr>
        <p:spPr/>
        <p:txBody>
          <a:bodyPr/>
          <a:lstStyle/>
          <a:p>
            <a:r>
              <a:rPr lang="en-US" dirty="0"/>
              <a:t>The ability to run and monitor systems</a:t>
            </a:r>
          </a:p>
          <a:p>
            <a:endParaRPr lang="en-US" dirty="0"/>
          </a:p>
          <a:p>
            <a:r>
              <a:rPr lang="en-US" dirty="0"/>
              <a:t>To continuously improve supporting process and procedures</a:t>
            </a:r>
          </a:p>
          <a:p>
            <a:pPr lvl="1"/>
            <a:endParaRPr lang="en-US" dirty="0"/>
          </a:p>
          <a:p>
            <a:endParaRPr lang="en-US" dirty="0"/>
          </a:p>
          <a:p>
            <a:endParaRPr lang="en-US" dirty="0"/>
          </a:p>
          <a:p>
            <a:endParaRPr lang="en-US" dirty="0"/>
          </a:p>
        </p:txBody>
      </p:sp>
      <p:grpSp>
        <p:nvGrpSpPr>
          <p:cNvPr id="5" name="Group 4">
            <a:extLst>
              <a:ext uri="{FF2B5EF4-FFF2-40B4-BE49-F238E27FC236}">
                <a16:creationId xmlns:a16="http://schemas.microsoft.com/office/drawing/2014/main" id="{77D51116-DEB6-4B79-920F-4347889D2CD0}"/>
              </a:ext>
              <a:ext uri="{C183D7F6-B498-43B3-948B-1728B52AA6E4}">
                <adec:decorative xmlns:adec="http://schemas.microsoft.com/office/drawing/2017/decorative" val="1"/>
              </a:ext>
            </a:extLst>
          </p:cNvPr>
          <p:cNvGrpSpPr/>
          <p:nvPr/>
        </p:nvGrpSpPr>
        <p:grpSpPr>
          <a:xfrm>
            <a:off x="551772" y="3383662"/>
            <a:ext cx="2549621" cy="2587485"/>
            <a:chOff x="551772" y="3383662"/>
            <a:chExt cx="2549621" cy="2587485"/>
          </a:xfrm>
        </p:grpSpPr>
        <p:pic>
          <p:nvPicPr>
            <p:cNvPr id="15" name="Picture 14">
              <a:extLst>
                <a:ext uri="{FF2B5EF4-FFF2-40B4-BE49-F238E27FC236}">
                  <a16:creationId xmlns:a16="http://schemas.microsoft.com/office/drawing/2014/main" id="{2E16D964-D79A-1544-A65D-A0DD42FCAD5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61072" y="3383662"/>
              <a:ext cx="2131021" cy="2131021"/>
            </a:xfrm>
            <a:prstGeom prst="rect">
              <a:avLst/>
            </a:prstGeom>
          </p:spPr>
        </p:pic>
        <p:sp>
          <p:nvSpPr>
            <p:cNvPr id="9" name="Rectangle 8">
              <a:extLst>
                <a:ext uri="{FF2B5EF4-FFF2-40B4-BE49-F238E27FC236}">
                  <a16:creationId xmlns:a16="http://schemas.microsoft.com/office/drawing/2014/main" id="{2129D1C9-963E-8544-936B-834DD5FDEE07}"/>
                </a:ext>
              </a:extLst>
            </p:cNvPr>
            <p:cNvSpPr/>
            <p:nvPr/>
          </p:nvSpPr>
          <p:spPr>
            <a:xfrm>
              <a:off x="551772" y="5478704"/>
              <a:ext cx="2549621" cy="492443"/>
            </a:xfrm>
            <a:prstGeom prst="rect">
              <a:avLst/>
            </a:prstGeom>
          </p:spPr>
          <p:txBody>
            <a:bodyPr wrap="square">
              <a:spAutoFit/>
            </a:bodyPr>
            <a:lstStyle/>
            <a:p>
              <a:pPr algn="ctr"/>
              <a:r>
                <a:rPr lang="en-US" sz="26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Deployed</a:t>
              </a: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 </a:t>
              </a:r>
            </a:p>
          </p:txBody>
        </p:sp>
      </p:grpSp>
      <p:grpSp>
        <p:nvGrpSpPr>
          <p:cNvPr id="6" name="Group 5">
            <a:extLst>
              <a:ext uri="{FF2B5EF4-FFF2-40B4-BE49-F238E27FC236}">
                <a16:creationId xmlns:a16="http://schemas.microsoft.com/office/drawing/2014/main" id="{5BCA2D5E-7556-4923-88F6-C663C72E8824}"/>
              </a:ext>
              <a:ext uri="{C183D7F6-B498-43B3-948B-1728B52AA6E4}">
                <adec:decorative xmlns:adec="http://schemas.microsoft.com/office/drawing/2017/decorative" val="1"/>
              </a:ext>
            </a:extLst>
          </p:cNvPr>
          <p:cNvGrpSpPr/>
          <p:nvPr/>
        </p:nvGrpSpPr>
        <p:grpSpPr>
          <a:xfrm>
            <a:off x="4779190" y="3639307"/>
            <a:ext cx="2549621" cy="2331840"/>
            <a:chOff x="4779190" y="3639307"/>
            <a:chExt cx="2549621" cy="2331840"/>
          </a:xfrm>
        </p:grpSpPr>
        <p:pic>
          <p:nvPicPr>
            <p:cNvPr id="13" name="Picture 12">
              <a:extLst>
                <a:ext uri="{FF2B5EF4-FFF2-40B4-BE49-F238E27FC236}">
                  <a16:creationId xmlns:a16="http://schemas.microsoft.com/office/drawing/2014/main" id="{D1EC32C2-78AD-6A49-AC86-8F537D1AFEB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242381" y="3639307"/>
              <a:ext cx="1623239" cy="1619733"/>
            </a:xfrm>
            <a:prstGeom prst="rect">
              <a:avLst/>
            </a:prstGeom>
          </p:spPr>
        </p:pic>
        <p:sp>
          <p:nvSpPr>
            <p:cNvPr id="10" name="Rectangle 9">
              <a:extLst>
                <a:ext uri="{FF2B5EF4-FFF2-40B4-BE49-F238E27FC236}">
                  <a16:creationId xmlns:a16="http://schemas.microsoft.com/office/drawing/2014/main" id="{84FE0D81-AC5B-1349-9F88-791E5761ADD2}"/>
                </a:ext>
              </a:extLst>
            </p:cNvPr>
            <p:cNvSpPr/>
            <p:nvPr/>
          </p:nvSpPr>
          <p:spPr>
            <a:xfrm>
              <a:off x="4779190" y="5478704"/>
              <a:ext cx="2549621" cy="492443"/>
            </a:xfrm>
            <a:prstGeom prst="rect">
              <a:avLst/>
            </a:prstGeom>
          </p:spPr>
          <p:txBody>
            <a:bodyPr wrap="square">
              <a:spAutoFit/>
            </a:bodyPr>
            <a:lstStyle/>
            <a:p>
              <a:pPr algn="ctr"/>
              <a:r>
                <a:rPr lang="en-US" sz="26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Updated</a:t>
              </a:r>
              <a:endParaRPr lang="en-US" sz="2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7" name="Group 6">
            <a:extLst>
              <a:ext uri="{FF2B5EF4-FFF2-40B4-BE49-F238E27FC236}">
                <a16:creationId xmlns:a16="http://schemas.microsoft.com/office/drawing/2014/main" id="{B714EE58-9E5E-456B-95F7-3823EEF688BB}"/>
              </a:ext>
              <a:ext uri="{C183D7F6-B498-43B3-948B-1728B52AA6E4}">
                <adec:decorative xmlns:adec="http://schemas.microsoft.com/office/drawing/2017/decorative" val="1"/>
              </a:ext>
            </a:extLst>
          </p:cNvPr>
          <p:cNvGrpSpPr/>
          <p:nvPr/>
        </p:nvGrpSpPr>
        <p:grpSpPr>
          <a:xfrm>
            <a:off x="9006608" y="3465956"/>
            <a:ext cx="2549621" cy="2505191"/>
            <a:chOff x="9006608" y="3465956"/>
            <a:chExt cx="2549621" cy="2505191"/>
          </a:xfrm>
        </p:grpSpPr>
        <p:pic>
          <p:nvPicPr>
            <p:cNvPr id="17" name="Picture 16">
              <a:extLst>
                <a:ext uri="{FF2B5EF4-FFF2-40B4-BE49-F238E27FC236}">
                  <a16:creationId xmlns:a16="http://schemas.microsoft.com/office/drawing/2014/main" id="{14392C02-BA70-1246-90CE-AA26FF51966D}"/>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257054" y="3465956"/>
              <a:ext cx="2048726" cy="2048726"/>
            </a:xfrm>
            <a:prstGeom prst="rect">
              <a:avLst/>
            </a:prstGeom>
          </p:spPr>
        </p:pic>
        <p:sp>
          <p:nvSpPr>
            <p:cNvPr id="11" name="Rectangle 10">
              <a:extLst>
                <a:ext uri="{FF2B5EF4-FFF2-40B4-BE49-F238E27FC236}">
                  <a16:creationId xmlns:a16="http://schemas.microsoft.com/office/drawing/2014/main" id="{BCCB0435-9039-294F-BDEA-87397FA4E9B8}"/>
                </a:ext>
              </a:extLst>
            </p:cNvPr>
            <p:cNvSpPr/>
            <p:nvPr/>
          </p:nvSpPr>
          <p:spPr>
            <a:xfrm>
              <a:off x="9006608" y="5478704"/>
              <a:ext cx="2549621" cy="492443"/>
            </a:xfrm>
            <a:prstGeom prst="rect">
              <a:avLst/>
            </a:prstGeom>
          </p:spPr>
          <p:txBody>
            <a:bodyPr wrap="square">
              <a:spAutoFit/>
            </a:bodyPr>
            <a:lstStyle/>
            <a:p>
              <a:pPr algn="ctr"/>
              <a:r>
                <a:rPr lang="en-US" sz="26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Operated</a:t>
              </a:r>
              <a:endParaRPr lang="en-US" sz="2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3" name="Footer Placeholder 2">
            <a:extLst>
              <a:ext uri="{FF2B5EF4-FFF2-40B4-BE49-F238E27FC236}">
                <a16:creationId xmlns:a16="http://schemas.microsoft.com/office/drawing/2014/main" id="{C9FDDE9F-E106-459C-B859-A9F536869AB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2FCF35B1-1158-4D64-8FF5-34E97706D93B}"/>
              </a:ext>
            </a:extLst>
          </p:cNvPr>
          <p:cNvSpPr>
            <a:spLocks noGrp="1"/>
          </p:cNvSpPr>
          <p:nvPr>
            <p:ph type="sldNum" sz="quarter" idx="12"/>
          </p:nvPr>
        </p:nvSpPr>
        <p:spPr/>
        <p:txBody>
          <a:bodyPr/>
          <a:lstStyle/>
          <a:p>
            <a:fld id="{B6A95138-A96E-2F42-A959-2EFD44FE4AB7}" type="slidenum">
              <a:rPr lang="en-US" smtClean="0"/>
              <a:pPr/>
              <a:t>14</a:t>
            </a:fld>
            <a:endParaRPr lang="en-US" dirty="0"/>
          </a:p>
        </p:txBody>
      </p:sp>
    </p:spTree>
    <p:custDataLst>
      <p:tags r:id="rId1"/>
    </p:custDataLst>
    <p:extLst>
      <p:ext uri="{BB962C8B-B14F-4D97-AF65-F5344CB8AC3E}">
        <p14:creationId xmlns:p14="http://schemas.microsoft.com/office/powerpoint/2010/main" val="2010253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Reliability pillar</a:t>
            </a:r>
          </a:p>
        </p:txBody>
      </p:sp>
      <p:sp>
        <p:nvSpPr>
          <p:cNvPr id="8" name="Content Placeholder 7">
            <a:extLst>
              <a:ext uri="{FF2B5EF4-FFF2-40B4-BE49-F238E27FC236}">
                <a16:creationId xmlns:a16="http://schemas.microsoft.com/office/drawing/2014/main" id="{3C6CF8A8-F13E-FE48-989A-6D6DE37A05C1}"/>
              </a:ext>
            </a:extLst>
          </p:cNvPr>
          <p:cNvSpPr>
            <a:spLocks noGrp="1"/>
          </p:cNvSpPr>
          <p:nvPr>
            <p:ph idx="1"/>
          </p:nvPr>
        </p:nvSpPr>
        <p:spPr/>
        <p:txBody>
          <a:bodyPr/>
          <a:lstStyle/>
          <a:p>
            <a:r>
              <a:rPr lang="en-US" dirty="0"/>
              <a:t>Recover quickly from infrastructure or service disruptions</a:t>
            </a:r>
          </a:p>
          <a:p>
            <a:endParaRPr lang="en-US" dirty="0"/>
          </a:p>
          <a:p>
            <a:r>
              <a:rPr lang="en-US" dirty="0"/>
              <a:t>Dynamically acquire computing resources to meet demand</a:t>
            </a:r>
          </a:p>
          <a:p>
            <a:endParaRPr lang="en-US" dirty="0"/>
          </a:p>
          <a:p>
            <a:r>
              <a:rPr lang="en-US" dirty="0"/>
              <a:t>Mitigate disruptions such as:</a:t>
            </a:r>
          </a:p>
          <a:p>
            <a:endParaRPr lang="en-US" dirty="0"/>
          </a:p>
          <a:p>
            <a:pPr lvl="1"/>
            <a:r>
              <a:rPr lang="en-US" dirty="0"/>
              <a:t>Misconfigurations</a:t>
            </a:r>
          </a:p>
          <a:p>
            <a:pPr lvl="1"/>
            <a:endParaRPr lang="en-US" dirty="0"/>
          </a:p>
          <a:p>
            <a:pPr lvl="1"/>
            <a:r>
              <a:rPr lang="en-US" dirty="0"/>
              <a:t>Transient network issues</a:t>
            </a:r>
          </a:p>
          <a:p>
            <a:endParaRPr lang="en-US" dirty="0"/>
          </a:p>
        </p:txBody>
      </p:sp>
      <p:pic>
        <p:nvPicPr>
          <p:cNvPr id="7" name="Picture 6">
            <a:extLst>
              <a:ext uri="{FF2B5EF4-FFF2-40B4-BE49-F238E27FC236}">
                <a16:creationId xmlns:a16="http://schemas.microsoft.com/office/drawing/2014/main" id="{1E5048D4-49CF-6E41-B27C-546A15FCAA3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457375" y="4731302"/>
            <a:ext cx="1586282" cy="1586282"/>
          </a:xfrm>
          <a:prstGeom prst="rect">
            <a:avLst/>
          </a:prstGeom>
        </p:spPr>
      </p:pic>
      <p:pic>
        <p:nvPicPr>
          <p:cNvPr id="5" name="Picture 4">
            <a:extLst>
              <a:ext uri="{FF2B5EF4-FFF2-40B4-BE49-F238E27FC236}">
                <a16:creationId xmlns:a16="http://schemas.microsoft.com/office/drawing/2014/main" id="{B1EAFF9C-890F-4B46-BF37-53251379B54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319103" y="3823855"/>
            <a:ext cx="2429990" cy="2395970"/>
          </a:xfrm>
          <a:prstGeom prst="rect">
            <a:avLst/>
          </a:prstGeom>
        </p:spPr>
      </p:pic>
      <p:sp>
        <p:nvSpPr>
          <p:cNvPr id="3" name="Footer Placeholder 2">
            <a:extLst>
              <a:ext uri="{FF2B5EF4-FFF2-40B4-BE49-F238E27FC236}">
                <a16:creationId xmlns:a16="http://schemas.microsoft.com/office/drawing/2014/main" id="{CE25EBE5-4B07-4493-9867-BA19B9AB5FC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51B9E060-F0DA-4CD1-A0F9-FE92C5BD04FE}"/>
              </a:ext>
            </a:extLst>
          </p:cNvPr>
          <p:cNvSpPr>
            <a:spLocks noGrp="1"/>
          </p:cNvSpPr>
          <p:nvPr>
            <p:ph type="sldNum" sz="quarter" idx="12"/>
          </p:nvPr>
        </p:nvSpPr>
        <p:spPr/>
        <p:txBody>
          <a:bodyPr/>
          <a:lstStyle/>
          <a:p>
            <a:fld id="{B6A95138-A96E-2F42-A959-2EFD44FE4AB7}" type="slidenum">
              <a:rPr lang="en-US" smtClean="0"/>
              <a:pPr/>
              <a:t>15</a:t>
            </a:fld>
            <a:endParaRPr lang="en-US" dirty="0"/>
          </a:p>
        </p:txBody>
      </p:sp>
    </p:spTree>
    <p:custDataLst>
      <p:tags r:id="rId1"/>
    </p:custDataLst>
    <p:extLst>
      <p:ext uri="{BB962C8B-B14F-4D97-AF65-F5344CB8AC3E}">
        <p14:creationId xmlns:p14="http://schemas.microsoft.com/office/powerpoint/2010/main" val="3313759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Performance Efficiency pillar</a:t>
            </a:r>
          </a:p>
        </p:txBody>
      </p:sp>
      <p:sp>
        <p:nvSpPr>
          <p:cNvPr id="8" name="Content Placeholder 7">
            <a:extLst>
              <a:ext uri="{FF2B5EF4-FFF2-40B4-BE49-F238E27FC236}">
                <a16:creationId xmlns:a16="http://schemas.microsoft.com/office/drawing/2014/main" id="{3C6CF8A8-F13E-FE48-989A-6D6DE37A05C1}"/>
              </a:ext>
            </a:extLst>
          </p:cNvPr>
          <p:cNvSpPr>
            <a:spLocks noGrp="1"/>
          </p:cNvSpPr>
          <p:nvPr>
            <p:ph idx="1"/>
          </p:nvPr>
        </p:nvSpPr>
        <p:spPr/>
        <p:txBody>
          <a:bodyPr/>
          <a:lstStyle/>
          <a:p>
            <a:r>
              <a:rPr lang="en-US" dirty="0"/>
              <a:t>Choose efficient resources and maintain their efficiency as demand changes</a:t>
            </a:r>
          </a:p>
          <a:p>
            <a:endParaRPr lang="en-US" dirty="0"/>
          </a:p>
          <a:p>
            <a:r>
              <a:rPr lang="en-US" dirty="0"/>
              <a:t>Democratize advanced technologies</a:t>
            </a:r>
          </a:p>
          <a:p>
            <a:endParaRPr lang="en-US" dirty="0"/>
          </a:p>
          <a:p>
            <a:r>
              <a:rPr lang="en-US" dirty="0"/>
              <a:t>Employ mechanical sympathy</a:t>
            </a:r>
          </a:p>
          <a:p>
            <a:endParaRPr lang="en-US" dirty="0"/>
          </a:p>
        </p:txBody>
      </p:sp>
      <p:pic>
        <p:nvPicPr>
          <p:cNvPr id="6" name="Picture 5">
            <a:extLst>
              <a:ext uri="{FF2B5EF4-FFF2-40B4-BE49-F238E27FC236}">
                <a16:creationId xmlns:a16="http://schemas.microsoft.com/office/drawing/2014/main" id="{4A37833E-674F-3D4A-85F7-5839788FFB8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584480" y="3295294"/>
            <a:ext cx="2529726" cy="2529726"/>
          </a:xfrm>
          <a:prstGeom prst="rect">
            <a:avLst/>
          </a:prstGeom>
        </p:spPr>
      </p:pic>
      <p:sp>
        <p:nvSpPr>
          <p:cNvPr id="3" name="Footer Placeholder 2">
            <a:extLst>
              <a:ext uri="{FF2B5EF4-FFF2-40B4-BE49-F238E27FC236}">
                <a16:creationId xmlns:a16="http://schemas.microsoft.com/office/drawing/2014/main" id="{D7F54455-13C1-4C0D-9F84-1D780B5ED13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1D81A91F-197C-4A31-A7EB-C4E3783AA41E}"/>
              </a:ext>
            </a:extLst>
          </p:cNvPr>
          <p:cNvSpPr>
            <a:spLocks noGrp="1"/>
          </p:cNvSpPr>
          <p:nvPr>
            <p:ph type="sldNum" sz="quarter" idx="12"/>
          </p:nvPr>
        </p:nvSpPr>
        <p:spPr/>
        <p:txBody>
          <a:bodyPr/>
          <a:lstStyle/>
          <a:p>
            <a:fld id="{B6A95138-A96E-2F42-A959-2EFD44FE4AB7}" type="slidenum">
              <a:rPr lang="en-US" smtClean="0"/>
              <a:pPr/>
              <a:t>16</a:t>
            </a:fld>
            <a:endParaRPr lang="en-US" dirty="0"/>
          </a:p>
        </p:txBody>
      </p:sp>
    </p:spTree>
    <p:custDataLst>
      <p:tags r:id="rId1"/>
    </p:custDataLst>
    <p:extLst>
      <p:ext uri="{BB962C8B-B14F-4D97-AF65-F5344CB8AC3E}">
        <p14:creationId xmlns:p14="http://schemas.microsoft.com/office/powerpoint/2010/main" val="664246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Cost Optimization pillar</a:t>
            </a:r>
          </a:p>
        </p:txBody>
      </p:sp>
      <p:sp>
        <p:nvSpPr>
          <p:cNvPr id="8" name="Content Placeholder 7">
            <a:extLst>
              <a:ext uri="{FF2B5EF4-FFF2-40B4-BE49-F238E27FC236}">
                <a16:creationId xmlns:a16="http://schemas.microsoft.com/office/drawing/2014/main" id="{3C6CF8A8-F13E-FE48-989A-6D6DE37A05C1}"/>
              </a:ext>
            </a:extLst>
          </p:cNvPr>
          <p:cNvSpPr>
            <a:spLocks noGrp="1"/>
          </p:cNvSpPr>
          <p:nvPr>
            <p:ph idx="1"/>
          </p:nvPr>
        </p:nvSpPr>
        <p:spPr/>
        <p:txBody>
          <a:bodyPr/>
          <a:lstStyle/>
          <a:p>
            <a:r>
              <a:rPr lang="en-US" dirty="0"/>
              <a:t>Measure efficiency</a:t>
            </a:r>
          </a:p>
          <a:p>
            <a:endParaRPr lang="en-US" dirty="0"/>
          </a:p>
          <a:p>
            <a:r>
              <a:rPr lang="en-US" dirty="0"/>
              <a:t>Eliminate unneeded expense</a:t>
            </a:r>
          </a:p>
          <a:p>
            <a:endParaRPr lang="en-US" dirty="0"/>
          </a:p>
          <a:p>
            <a:r>
              <a:rPr lang="en-US" dirty="0"/>
              <a:t>Consider using managed services</a:t>
            </a:r>
          </a:p>
          <a:p>
            <a:endParaRPr lang="en-US" dirty="0"/>
          </a:p>
        </p:txBody>
      </p:sp>
      <p:pic>
        <p:nvPicPr>
          <p:cNvPr id="5" name="Picture 4">
            <a:extLst>
              <a:ext uri="{FF2B5EF4-FFF2-40B4-BE49-F238E27FC236}">
                <a16:creationId xmlns:a16="http://schemas.microsoft.com/office/drawing/2014/main" id="{E25182BA-934B-7148-8332-8F7B58091A2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745097" y="3620679"/>
            <a:ext cx="3026060" cy="2599147"/>
          </a:xfrm>
          <a:prstGeom prst="rect">
            <a:avLst/>
          </a:prstGeom>
        </p:spPr>
      </p:pic>
      <p:sp>
        <p:nvSpPr>
          <p:cNvPr id="3" name="Footer Placeholder 2">
            <a:extLst>
              <a:ext uri="{FF2B5EF4-FFF2-40B4-BE49-F238E27FC236}">
                <a16:creationId xmlns:a16="http://schemas.microsoft.com/office/drawing/2014/main" id="{C6365593-5B05-4B84-934D-3DA5ABCD2C2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16EBFC41-D302-4A58-BBE4-79F92A45E9AC}"/>
              </a:ext>
            </a:extLst>
          </p:cNvPr>
          <p:cNvSpPr>
            <a:spLocks noGrp="1"/>
          </p:cNvSpPr>
          <p:nvPr>
            <p:ph type="sldNum" sz="quarter" idx="12"/>
          </p:nvPr>
        </p:nvSpPr>
        <p:spPr/>
        <p:txBody>
          <a:bodyPr/>
          <a:lstStyle/>
          <a:p>
            <a:fld id="{B6A95138-A96E-2F42-A959-2EFD44FE4AB7}" type="slidenum">
              <a:rPr lang="en-US" smtClean="0"/>
              <a:pPr/>
              <a:t>17</a:t>
            </a:fld>
            <a:endParaRPr lang="en-US" dirty="0"/>
          </a:p>
        </p:txBody>
      </p:sp>
    </p:spTree>
    <p:custDataLst>
      <p:tags r:id="rId1"/>
    </p:custDataLst>
    <p:extLst>
      <p:ext uri="{BB962C8B-B14F-4D97-AF65-F5344CB8AC3E}">
        <p14:creationId xmlns:p14="http://schemas.microsoft.com/office/powerpoint/2010/main" val="427114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AWS Well-Architected Tool</a:t>
            </a:r>
          </a:p>
        </p:txBody>
      </p:sp>
      <p:grpSp>
        <p:nvGrpSpPr>
          <p:cNvPr id="7" name="Group 6">
            <a:extLst>
              <a:ext uri="{FF2B5EF4-FFF2-40B4-BE49-F238E27FC236}">
                <a16:creationId xmlns:a16="http://schemas.microsoft.com/office/drawing/2014/main" id="{2B343487-E42A-4CC9-8BEF-D94D081B0383}"/>
              </a:ext>
              <a:ext uri="{C183D7F6-B498-43B3-948B-1728B52AA6E4}">
                <adec:decorative xmlns:adec="http://schemas.microsoft.com/office/drawing/2017/decorative" val="1"/>
              </a:ext>
            </a:extLst>
          </p:cNvPr>
          <p:cNvGrpSpPr/>
          <p:nvPr/>
        </p:nvGrpSpPr>
        <p:grpSpPr>
          <a:xfrm>
            <a:off x="675075" y="1612697"/>
            <a:ext cx="2743200" cy="2743200"/>
            <a:chOff x="675075" y="1612697"/>
            <a:chExt cx="2743200" cy="2743200"/>
          </a:xfrm>
        </p:grpSpPr>
        <p:pic>
          <p:nvPicPr>
            <p:cNvPr id="6" name="Graphic 5">
              <a:extLst>
                <a:ext uri="{FF2B5EF4-FFF2-40B4-BE49-F238E27FC236}">
                  <a16:creationId xmlns:a16="http://schemas.microsoft.com/office/drawing/2014/main" id="{98932430-C00D-4ED2-878E-D11A8DE09B0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50233" y="1910200"/>
              <a:ext cx="795528" cy="795528"/>
            </a:xfrm>
            <a:prstGeom prst="rect">
              <a:avLst/>
            </a:prstGeom>
          </p:spPr>
        </p:pic>
        <p:sp>
          <p:nvSpPr>
            <p:cNvPr id="9" name="Rectangle 8">
              <a:extLst>
                <a:ext uri="{FF2B5EF4-FFF2-40B4-BE49-F238E27FC236}">
                  <a16:creationId xmlns:a16="http://schemas.microsoft.com/office/drawing/2014/main" id="{D36BCF13-FB69-415C-8DF7-C4CB93C8A9FF}"/>
                </a:ext>
                <a:ext uri="{C183D7F6-B498-43B3-948B-1728B52AA6E4}">
                  <adec:decorative xmlns:adec="http://schemas.microsoft.com/office/drawing/2017/decorative" val="1"/>
                </a:ext>
              </a:extLst>
            </p:cNvPr>
            <p:cNvSpPr/>
            <p:nvPr/>
          </p:nvSpPr>
          <p:spPr>
            <a:xfrm>
              <a:off x="675075" y="1612697"/>
              <a:ext cx="2743200" cy="2743200"/>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13">
              <a:extLst>
                <a:ext uri="{FF2B5EF4-FFF2-40B4-BE49-F238E27FC236}">
                  <a16:creationId xmlns:a16="http://schemas.microsoft.com/office/drawing/2014/main" id="{C50EA22F-8228-4DC3-9BBC-CF196972DBE6}"/>
                </a:ext>
              </a:extLst>
            </p:cNvPr>
            <p:cNvSpPr txBox="1">
              <a:spLocks/>
            </p:cNvSpPr>
            <p:nvPr/>
          </p:nvSpPr>
          <p:spPr>
            <a:xfrm>
              <a:off x="675075" y="3011296"/>
              <a:ext cx="2743200" cy="103854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tx1">
                      <a:lumMod val="85000"/>
                      <a:lumOff val="15000"/>
                    </a:schemeClr>
                  </a:solidFill>
                </a:rPr>
                <a:t>AWS </a:t>
              </a:r>
              <a:br>
                <a:rPr lang="en-US" sz="2000" dirty="0">
                  <a:solidFill>
                    <a:schemeClr val="tx1">
                      <a:lumMod val="85000"/>
                      <a:lumOff val="15000"/>
                    </a:schemeClr>
                  </a:solidFill>
                </a:rPr>
              </a:br>
              <a:r>
                <a:rPr lang="en-US" sz="2000" dirty="0">
                  <a:solidFill>
                    <a:schemeClr val="tx1">
                      <a:lumMod val="85000"/>
                      <a:lumOff val="15000"/>
                    </a:schemeClr>
                  </a:solidFill>
                </a:rPr>
                <a:t>Well-Architected </a:t>
              </a:r>
              <a:br>
                <a:rPr lang="en-US" sz="2000" dirty="0">
                  <a:solidFill>
                    <a:schemeClr val="tx1">
                      <a:lumMod val="85000"/>
                      <a:lumOff val="15000"/>
                    </a:schemeClr>
                  </a:solidFill>
                </a:rPr>
              </a:br>
              <a:r>
                <a:rPr lang="en-US" sz="2000" dirty="0">
                  <a:solidFill>
                    <a:schemeClr val="tx1">
                      <a:lumMod val="85000"/>
                      <a:lumOff val="15000"/>
                    </a:schemeClr>
                  </a:solidFill>
                </a:rPr>
                <a:t>Tool</a:t>
              </a:r>
            </a:p>
          </p:txBody>
        </p:sp>
      </p:grpSp>
      <p:sp>
        <p:nvSpPr>
          <p:cNvPr id="10" name="Content Placeholder 9"/>
          <p:cNvSpPr>
            <a:spLocks noGrp="1"/>
          </p:cNvSpPr>
          <p:nvPr>
            <p:ph idx="1"/>
          </p:nvPr>
        </p:nvSpPr>
        <p:spPr>
          <a:xfrm>
            <a:off x="3691890" y="1528175"/>
            <a:ext cx="8081009" cy="4648788"/>
          </a:xfrm>
        </p:spPr>
        <p:txBody>
          <a:bodyPr/>
          <a:lstStyle/>
          <a:p>
            <a:r>
              <a:rPr lang="en-US" sz="2400" dirty="0"/>
              <a:t>Helps you review the state of your workloads and compares them to the latest AWS architectural best practices</a:t>
            </a:r>
          </a:p>
          <a:p>
            <a:r>
              <a:rPr lang="en-US" sz="2400" dirty="0"/>
              <a:t>Gives you access to knowledge and best practices used by AWS architects, when you need it</a:t>
            </a:r>
          </a:p>
          <a:p>
            <a:r>
              <a:rPr lang="en-US" sz="2400" dirty="0"/>
              <a:t>Delivers an action plan with step-by-step guidance on how to build better workloads for the cloud</a:t>
            </a:r>
          </a:p>
          <a:p>
            <a:r>
              <a:rPr lang="en-US" sz="2400" dirty="0"/>
              <a:t>Provides a consistent process for you to review and measure your cloud architectures</a:t>
            </a:r>
          </a:p>
          <a:p>
            <a:endParaRPr lang="en-US" sz="2400" dirty="0"/>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18</a:t>
            </a:fld>
            <a:endParaRPr lang="en-US" dirty="0"/>
          </a:p>
        </p:txBody>
      </p:sp>
    </p:spTree>
    <p:custDataLst>
      <p:tags r:id="rId1"/>
    </p:custDataLst>
    <p:extLst>
      <p:ext uri="{BB962C8B-B14F-4D97-AF65-F5344CB8AC3E}">
        <p14:creationId xmlns:p14="http://schemas.microsoft.com/office/powerpoint/2010/main" val="2166156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2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963223"/>
            <a:ext cx="5767612" cy="5365859"/>
          </a:xfrm>
        </p:spPr>
        <p:txBody>
          <a:bodyPr/>
          <a:lstStyle/>
          <a:p>
            <a:r>
              <a:rPr lang="en-US" sz="2400" dirty="0">
                <a:latin typeface="+mn-lt"/>
              </a:rPr>
              <a:t>The AWS Well-Architected Framework provides a </a:t>
            </a:r>
            <a:r>
              <a:rPr lang="en-US" sz="2400" dirty="0">
                <a:solidFill>
                  <a:schemeClr val="accent5"/>
                </a:solidFill>
                <a:latin typeface="Amazon Ember" panose="02000000000000000000" pitchFamily="2" charset="0"/>
                <a:ea typeface="Amazon Ember" panose="02000000000000000000" pitchFamily="2" charset="0"/>
              </a:rPr>
              <a:t>consistent approach</a:t>
            </a:r>
            <a:r>
              <a:rPr lang="en-US" sz="2400" dirty="0">
                <a:latin typeface="Amazon Ember" panose="02000000000000000000" pitchFamily="2" charset="0"/>
                <a:ea typeface="Amazon Ember" panose="02000000000000000000" pitchFamily="2" charset="0"/>
              </a:rPr>
              <a:t> </a:t>
            </a:r>
            <a:r>
              <a:rPr lang="en-US" sz="2400" dirty="0">
                <a:latin typeface="+mn-lt"/>
              </a:rPr>
              <a:t>to evaluate cloud architectures and guidance to help implement designs</a:t>
            </a:r>
          </a:p>
          <a:p>
            <a:r>
              <a:rPr lang="en-US" sz="2400" dirty="0"/>
              <a:t>The AWS Well-Architected Framework is organized into </a:t>
            </a:r>
            <a:r>
              <a:rPr lang="en-US" sz="2400" dirty="0">
                <a:solidFill>
                  <a:schemeClr val="accent5"/>
                </a:solidFill>
                <a:latin typeface="Amazon Ember" panose="02000000000000000000" pitchFamily="2" charset="0"/>
                <a:ea typeface="Amazon Ember" panose="02000000000000000000" pitchFamily="2" charset="0"/>
              </a:rPr>
              <a:t>five pillars </a:t>
            </a:r>
          </a:p>
          <a:p>
            <a:r>
              <a:rPr lang="en-US" sz="2400" dirty="0">
                <a:latin typeface="+mn-lt"/>
              </a:rPr>
              <a:t>Each pillar documents </a:t>
            </a:r>
            <a:r>
              <a:rPr lang="en-US" sz="2400" dirty="0">
                <a:solidFill>
                  <a:schemeClr val="accent5"/>
                </a:solidFill>
                <a:latin typeface="Amazon Ember" panose="02000000000000000000" pitchFamily="2" charset="0"/>
                <a:ea typeface="Amazon Ember" panose="02000000000000000000" pitchFamily="2" charset="0"/>
              </a:rPr>
              <a:t>a set of foundational questions</a:t>
            </a:r>
            <a:r>
              <a:rPr lang="en-US" sz="2400" dirty="0">
                <a:latin typeface="Amazon Ember" panose="02000000000000000000" pitchFamily="2" charset="0"/>
                <a:ea typeface="Amazon Ember" panose="02000000000000000000" pitchFamily="2" charset="0"/>
              </a:rPr>
              <a:t> </a:t>
            </a:r>
            <a:r>
              <a:rPr lang="en-US" sz="2400" dirty="0">
                <a:latin typeface="+mn-lt"/>
              </a:rPr>
              <a:t>that enable you to understand if a specific architecture aligns well with cloud best practices</a:t>
            </a:r>
          </a:p>
          <a:p>
            <a:r>
              <a:rPr lang="en-US" sz="2400" dirty="0">
                <a:latin typeface="+mn-lt"/>
              </a:rPr>
              <a:t>The </a:t>
            </a:r>
            <a:r>
              <a:rPr lang="en-US" sz="2400" dirty="0">
                <a:solidFill>
                  <a:schemeClr val="accent5"/>
                </a:solidFill>
                <a:latin typeface="Amazon Ember" panose="02000000000000000000" pitchFamily="2" charset="0"/>
                <a:ea typeface="Amazon Ember" panose="02000000000000000000" pitchFamily="2" charset="0"/>
              </a:rPr>
              <a:t>AWS Well-Architected Tool </a:t>
            </a:r>
            <a:r>
              <a:rPr lang="en-US" sz="2400" dirty="0">
                <a:latin typeface="+mn-lt"/>
              </a:rPr>
              <a:t>helps you review the state of your workloads and compares them to the latest AWS architectural best practices</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19</a:t>
            </a:fld>
            <a:endParaRPr lang="en-US" dirty="0"/>
          </a:p>
        </p:txBody>
      </p:sp>
    </p:spTree>
    <p:custDataLst>
      <p:tags r:id="rId1"/>
    </p:custDataLst>
    <p:extLst>
      <p:ext uri="{BB962C8B-B14F-4D97-AF65-F5344CB8AC3E}">
        <p14:creationId xmlns:p14="http://schemas.microsoft.com/office/powerpoint/2010/main" val="1803110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5" name="Content Placeholder 4"/>
          <p:cNvSpPr>
            <a:spLocks noGrp="1"/>
          </p:cNvSpPr>
          <p:nvPr>
            <p:ph idx="1"/>
          </p:nvPr>
        </p:nvSpPr>
        <p:spPr/>
        <p:txBody>
          <a:bodyPr/>
          <a:lstStyle/>
          <a:p>
            <a:pPr marL="0" indent="0">
              <a:buNone/>
            </a:pPr>
            <a:r>
              <a:rPr lang="en-US" dirty="0">
                <a:latin typeface="Amazon Ember" panose="020B0603020204020204" pitchFamily="34" charset="0"/>
                <a:ea typeface="Amazon Ember" panose="020B0603020204020204" pitchFamily="34" charset="0"/>
                <a:cs typeface="Amazon Ember" panose="020B0603020204020204" pitchFamily="34" charset="0"/>
              </a:rPr>
              <a:t>Sections</a:t>
            </a:r>
          </a:p>
          <a:p>
            <a:pPr marL="514350" indent="-514350">
              <a:buFont typeface="+mj-lt"/>
              <a:buAutoNum type="arabicPeriod"/>
            </a:pPr>
            <a:r>
              <a:rPr lang="en-US" dirty="0"/>
              <a:t>What is cloud architecting?</a:t>
            </a:r>
          </a:p>
          <a:p>
            <a:pPr marL="514350" indent="-514350">
              <a:buFont typeface="+mj-lt"/>
              <a:buAutoNum type="arabicPeriod"/>
            </a:pPr>
            <a:r>
              <a:rPr lang="en-US" dirty="0"/>
              <a:t>The Amazon Web Services (AWS) Well-Architected Framework</a:t>
            </a:r>
          </a:p>
          <a:p>
            <a:pPr marL="514350" indent="-514350">
              <a:buFont typeface="+mj-lt"/>
              <a:buAutoNum type="arabicPeriod"/>
            </a:pPr>
            <a:r>
              <a:rPr lang="en-US" dirty="0"/>
              <a:t>Best practices for building solutions on AWS</a:t>
            </a:r>
          </a:p>
          <a:p>
            <a:pPr marL="514350" indent="-514350">
              <a:buFont typeface="+mj-lt"/>
              <a:buAutoNum type="arabicPeriod"/>
            </a:pPr>
            <a:r>
              <a:rPr lang="en-US" dirty="0"/>
              <a:t>AWS global infrastructure</a:t>
            </a:r>
          </a:p>
        </p:txBody>
      </p:sp>
      <p:sp>
        <p:nvSpPr>
          <p:cNvPr id="3" name="Footer Placeholder 2">
            <a:extLst>
              <a:ext uri="{FF2B5EF4-FFF2-40B4-BE49-F238E27FC236}">
                <a16:creationId xmlns:a16="http://schemas.microsoft.com/office/drawing/2014/main" id="{F6690F49-6F57-5C4A-9532-E7CF0D78A8D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C17933E2-EE90-C246-AEFF-135CA8848EB0}"/>
              </a:ext>
            </a:extLst>
          </p:cNvPr>
          <p:cNvSpPr>
            <a:spLocks noGrp="1"/>
          </p:cNvSpPr>
          <p:nvPr>
            <p:ph type="sldNum" sz="quarter" idx="12"/>
          </p:nvPr>
        </p:nvSpPr>
        <p:spPr/>
        <p:txBody>
          <a:bodyPr/>
          <a:lstStyle/>
          <a:p>
            <a:fld id="{B6A95138-A96E-2F42-A959-2EFD44FE4AB7}" type="slidenum">
              <a:rPr lang="en-US" smtClean="0"/>
              <a:pPr/>
              <a:t>2</a:t>
            </a:fld>
            <a:endParaRPr lang="en-US" dirty="0"/>
          </a:p>
        </p:txBody>
      </p:sp>
      <p:grpSp>
        <p:nvGrpSpPr>
          <p:cNvPr id="19" name="Group 18" descr="knowledge check.">
            <a:extLst>
              <a:ext uri="{FF2B5EF4-FFF2-40B4-BE49-F238E27FC236}">
                <a16:creationId xmlns:a16="http://schemas.microsoft.com/office/drawing/2014/main" id="{ADCD78A1-6B14-40B5-981E-79BBBEACC433}"/>
              </a:ext>
              <a:ext uri="{C183D7F6-B498-43B3-948B-1728B52AA6E4}">
                <adec:decorative xmlns:adec="http://schemas.microsoft.com/office/drawing/2017/decorative" val="0"/>
              </a:ext>
            </a:extLst>
          </p:cNvPr>
          <p:cNvGrpSpPr/>
          <p:nvPr/>
        </p:nvGrpSpPr>
        <p:grpSpPr>
          <a:xfrm>
            <a:off x="419100" y="4837337"/>
            <a:ext cx="2832953" cy="532323"/>
            <a:chOff x="4188879" y="4810544"/>
            <a:chExt cx="2832953" cy="532323"/>
          </a:xfrm>
        </p:grpSpPr>
        <p:sp>
          <p:nvSpPr>
            <p:cNvPr id="20" name="TextBox 19">
              <a:extLst>
                <a:ext uri="{FF2B5EF4-FFF2-40B4-BE49-F238E27FC236}">
                  <a16:creationId xmlns:a16="http://schemas.microsoft.com/office/drawing/2014/main" id="{6E8A1175-A94A-40BC-8BE9-82135701989E}"/>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21" name="Picture 20">
              <a:extLst>
                <a:ext uri="{FF2B5EF4-FFF2-40B4-BE49-F238E27FC236}">
                  <a16:creationId xmlns:a16="http://schemas.microsoft.com/office/drawing/2014/main" id="{CF28D89A-726B-4EC5-9521-12972156FD8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129634" cy="488498"/>
          </a:xfrm>
        </p:spPr>
        <p:txBody>
          <a:bodyPr>
            <a:normAutofit/>
          </a:bodyPr>
          <a:lstStyle/>
          <a:p>
            <a:r>
              <a:rPr lang="en-US" b="1" dirty="0">
                <a:latin typeface="+mn-lt"/>
              </a:rPr>
              <a:t>Module 2: Introducing Cloud Architecting</a:t>
            </a:r>
          </a:p>
        </p:txBody>
      </p:sp>
      <p:sp>
        <p:nvSpPr>
          <p:cNvPr id="2" name="Title 1"/>
          <p:cNvSpPr>
            <a:spLocks noGrp="1"/>
          </p:cNvSpPr>
          <p:nvPr>
            <p:ph type="title"/>
          </p:nvPr>
        </p:nvSpPr>
        <p:spPr>
          <a:xfrm>
            <a:off x="419100" y="3191940"/>
            <a:ext cx="11353800" cy="1086983"/>
          </a:xfrm>
        </p:spPr>
        <p:txBody>
          <a:bodyPr>
            <a:noAutofit/>
          </a:bodyPr>
          <a:lstStyle/>
          <a:p>
            <a:r>
              <a:rPr lang="en-US" sz="4000" dirty="0">
                <a:latin typeface="+mj-lt"/>
              </a:rPr>
              <a:t>Section 3: Best practices for building solutions on AWS</a:t>
            </a:r>
          </a:p>
        </p:txBody>
      </p:sp>
      <p:sp>
        <p:nvSpPr>
          <p:cNvPr id="4" name="Footer Placeholder 3">
            <a:extLst>
              <a:ext uri="{FF2B5EF4-FFF2-40B4-BE49-F238E27FC236}">
                <a16:creationId xmlns:a16="http://schemas.microsoft.com/office/drawing/2014/main" id="{7BB800D0-90B8-1345-9CCB-7EA2E508C14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2590277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9E7E0-89C3-49E5-A58B-73DCC73C8CD7}"/>
              </a:ext>
            </a:extLst>
          </p:cNvPr>
          <p:cNvSpPr>
            <a:spLocks noGrp="1"/>
          </p:cNvSpPr>
          <p:nvPr>
            <p:ph type="title"/>
          </p:nvPr>
        </p:nvSpPr>
        <p:spPr/>
        <p:txBody>
          <a:bodyPr/>
          <a:lstStyle/>
          <a:p>
            <a:r>
              <a:rPr lang="en-US" dirty="0"/>
              <a:t>Design tradeoffs</a:t>
            </a:r>
          </a:p>
        </p:txBody>
      </p:sp>
      <p:sp>
        <p:nvSpPr>
          <p:cNvPr id="6" name="Content Placeholder 5">
            <a:extLst>
              <a:ext uri="{FF2B5EF4-FFF2-40B4-BE49-F238E27FC236}">
                <a16:creationId xmlns:a16="http://schemas.microsoft.com/office/drawing/2014/main" id="{229329A5-6FFB-491A-A83F-768BDF6BCBE1}"/>
              </a:ext>
            </a:extLst>
          </p:cNvPr>
          <p:cNvSpPr>
            <a:spLocks noGrp="1"/>
          </p:cNvSpPr>
          <p:nvPr>
            <p:ph idx="1"/>
          </p:nvPr>
        </p:nvSpPr>
        <p:spPr/>
        <p:txBody>
          <a:bodyPr/>
          <a:lstStyle/>
          <a:p>
            <a:r>
              <a:rPr lang="en-US" dirty="0"/>
              <a:t>Evaluate tradeoffs so you can select an optimal approach</a:t>
            </a:r>
          </a:p>
          <a:p>
            <a:r>
              <a:rPr lang="en-US" dirty="0"/>
              <a:t>Examples of tradeoffs include:</a:t>
            </a:r>
          </a:p>
          <a:p>
            <a:pPr lvl="1"/>
            <a:r>
              <a:rPr lang="en-US" dirty="0"/>
              <a:t>Trade consistency, durability, and space for time and latency to deliver higher performance</a:t>
            </a:r>
          </a:p>
          <a:p>
            <a:pPr lvl="1"/>
            <a:r>
              <a:rPr lang="en-US" dirty="0"/>
              <a:t>Prioritize speed to market of new features over cost</a:t>
            </a:r>
          </a:p>
          <a:p>
            <a:r>
              <a:rPr lang="en-US" dirty="0"/>
              <a:t>Base design decisions on empirical data</a:t>
            </a:r>
          </a:p>
        </p:txBody>
      </p:sp>
      <p:pic>
        <p:nvPicPr>
          <p:cNvPr id="11" name="Picture 10" descr="photo of a weight balance.">
            <a:extLst>
              <a:ext uri="{FF2B5EF4-FFF2-40B4-BE49-F238E27FC236}">
                <a16:creationId xmlns:a16="http://schemas.microsoft.com/office/drawing/2014/main" id="{89721AE3-20FC-44DB-9DBE-2EF82E434BD6}"/>
              </a:ext>
            </a:extLst>
          </p:cNvPr>
          <p:cNvPicPr>
            <a:picLocks noChangeAspect="1"/>
          </p:cNvPicPr>
          <p:nvPr/>
        </p:nvPicPr>
        <p:blipFill>
          <a:blip r:embed="rId4"/>
          <a:stretch>
            <a:fillRect/>
          </a:stretch>
        </p:blipFill>
        <p:spPr>
          <a:xfrm>
            <a:off x="7874406" y="3820049"/>
            <a:ext cx="3616448" cy="2411506"/>
          </a:xfrm>
          <a:prstGeom prst="rect">
            <a:avLst/>
          </a:prstGeom>
        </p:spPr>
      </p:pic>
      <p:sp>
        <p:nvSpPr>
          <p:cNvPr id="4" name="Footer Placeholder 3">
            <a:extLst>
              <a:ext uri="{FF2B5EF4-FFF2-40B4-BE49-F238E27FC236}">
                <a16:creationId xmlns:a16="http://schemas.microsoft.com/office/drawing/2014/main" id="{D99DCFC0-0F1D-42EC-BF85-54D40F06331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189338E9-3444-4C8D-98CB-71990995C64D}"/>
              </a:ext>
            </a:extLst>
          </p:cNvPr>
          <p:cNvSpPr>
            <a:spLocks noGrp="1"/>
          </p:cNvSpPr>
          <p:nvPr>
            <p:ph type="sldNum" sz="quarter" idx="12"/>
          </p:nvPr>
        </p:nvSpPr>
        <p:spPr/>
        <p:txBody>
          <a:bodyPr/>
          <a:lstStyle/>
          <a:p>
            <a:fld id="{B6A95138-A96E-2F42-A959-2EFD44FE4AB7}" type="slidenum">
              <a:rPr lang="en-US" smtClean="0"/>
              <a:t>21</a:t>
            </a:fld>
            <a:endParaRPr lang="en-US" dirty="0"/>
          </a:p>
        </p:txBody>
      </p:sp>
    </p:spTree>
    <p:custDataLst>
      <p:tags r:id="rId1"/>
    </p:custDataLst>
    <p:extLst>
      <p:ext uri="{BB962C8B-B14F-4D97-AF65-F5344CB8AC3E}">
        <p14:creationId xmlns:p14="http://schemas.microsoft.com/office/powerpoint/2010/main" val="1567070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p:nvPr>
        </p:nvSpPr>
        <p:spPr/>
        <p:txBody>
          <a:bodyPr>
            <a:noAutofit/>
          </a:bodyPr>
          <a:lstStyle/>
          <a:p>
            <a:r>
              <a:rPr lang="en-US" dirty="0"/>
              <a:t>1. Enable scalability (1 of 2)</a:t>
            </a:r>
          </a:p>
        </p:txBody>
      </p:sp>
      <p:sp>
        <p:nvSpPr>
          <p:cNvPr id="34" name="Content Placeholder 2">
            <a:extLst>
              <a:ext uri="{FF2B5EF4-FFF2-40B4-BE49-F238E27FC236}">
                <a16:creationId xmlns:a16="http://schemas.microsoft.com/office/drawing/2014/main" id="{4FC4279A-ED83-46A9-8093-A2ED7C72ED69}"/>
              </a:ext>
            </a:extLst>
          </p:cNvPr>
          <p:cNvSpPr txBox="1">
            <a:spLocks/>
          </p:cNvSpPr>
          <p:nvPr/>
        </p:nvSpPr>
        <p:spPr>
          <a:xfrm>
            <a:off x="2407780" y="1516738"/>
            <a:ext cx="7354600" cy="11887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121920" tIns="60960" rIns="121920" bIns="60960" rtlCol="0" anchor="ctr">
            <a:normAutofit/>
          </a:bodyPr>
          <a:lstStyle>
            <a:lvl1pPr marL="0" indent="0" algn="l" defTabSz="457200" rtl="0" eaLnBrk="1" latinLnBrk="0" hangingPunct="1">
              <a:spcBef>
                <a:spcPct val="20000"/>
              </a:spcBef>
              <a:buFontTx/>
              <a:buNone/>
              <a:defRPr sz="2400" b="0" i="0" kern="1200">
                <a:solidFill>
                  <a:schemeClr val="tx1"/>
                </a:solidFill>
                <a:latin typeface="+mn-lt"/>
                <a:ea typeface="+mn-ea"/>
                <a:cs typeface="+mn-cs"/>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mn-lt"/>
                <a:ea typeface="+mn-ea"/>
                <a:cs typeface="+mn-cs"/>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mn-lt"/>
                <a:ea typeface="+mn-ea"/>
                <a:cs typeface="+mn-cs"/>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algn="ctr">
              <a:spcAft>
                <a:spcPts val="800"/>
              </a:spcAft>
            </a:pPr>
            <a:r>
              <a:rPr lang="en-US" sz="3200" i="1" dirty="0">
                <a:latin typeface="Amazon Ember Light" charset="0"/>
                <a:ea typeface="Amazon Ember Light" charset="0"/>
                <a:cs typeface="Amazon Ember Light" charset="0"/>
              </a:rPr>
              <a:t>Ensure that your architecture can handle changes in demand.</a:t>
            </a:r>
          </a:p>
        </p:txBody>
      </p:sp>
      <p:grpSp>
        <p:nvGrpSpPr>
          <p:cNvPr id="5" name="Group 4" descr="antipattern where users cannot access an application because the application servers are at fully capacity, and the administrator must manually launch new server.">
            <a:extLst>
              <a:ext uri="{FF2B5EF4-FFF2-40B4-BE49-F238E27FC236}">
                <a16:creationId xmlns:a16="http://schemas.microsoft.com/office/drawing/2014/main" id="{A053CD0F-2C54-48E8-9E3D-D43AA245DBBF}"/>
              </a:ext>
            </a:extLst>
          </p:cNvPr>
          <p:cNvGrpSpPr/>
          <p:nvPr/>
        </p:nvGrpSpPr>
        <p:grpSpPr>
          <a:xfrm>
            <a:off x="116437" y="3035618"/>
            <a:ext cx="11656463" cy="3069014"/>
            <a:chOff x="116437" y="3035618"/>
            <a:chExt cx="11656463" cy="3069014"/>
          </a:xfrm>
        </p:grpSpPr>
        <p:sp>
          <p:nvSpPr>
            <p:cNvPr id="15" name="TextBox 14"/>
            <p:cNvSpPr txBox="1"/>
            <p:nvPr/>
          </p:nvSpPr>
          <p:spPr>
            <a:xfrm>
              <a:off x="9568353" y="3125775"/>
              <a:ext cx="2204547" cy="461665"/>
            </a:xfrm>
            <a:prstGeom prst="rect">
              <a:avLst/>
            </a:prstGeom>
            <a:noFill/>
            <a:ln>
              <a:noFill/>
            </a:ln>
            <a:effectLst/>
          </p:spPr>
          <p:txBody>
            <a:bodyPr wrap="square" rtlCol="0">
              <a:spAutoFit/>
            </a:bodyPr>
            <a:lstStyle/>
            <a:p>
              <a:pPr algn="ctr"/>
              <a:r>
                <a:rPr lang="en-US" sz="2400"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Anti-pattern</a:t>
              </a:r>
            </a:p>
          </p:txBody>
        </p:sp>
        <p:grpSp>
          <p:nvGrpSpPr>
            <p:cNvPr id="2" name="Group 1">
              <a:extLst>
                <a:ext uri="{FF2B5EF4-FFF2-40B4-BE49-F238E27FC236}">
                  <a16:creationId xmlns:a16="http://schemas.microsoft.com/office/drawing/2014/main" id="{27F76400-8593-4953-8662-1C9C10803708}"/>
                </a:ext>
              </a:extLst>
            </p:cNvPr>
            <p:cNvGrpSpPr/>
            <p:nvPr/>
          </p:nvGrpSpPr>
          <p:grpSpPr>
            <a:xfrm>
              <a:off x="116437" y="3035618"/>
              <a:ext cx="9777352" cy="3069014"/>
              <a:chOff x="116437" y="3035618"/>
              <a:chExt cx="9777352" cy="3069014"/>
            </a:xfrm>
          </p:grpSpPr>
          <p:sp>
            <p:nvSpPr>
              <p:cNvPr id="16" name="TextBox 15"/>
              <p:cNvSpPr txBox="1"/>
              <p:nvPr/>
            </p:nvSpPr>
            <p:spPr>
              <a:xfrm>
                <a:off x="3886308" y="3035618"/>
                <a:ext cx="1448587" cy="923330"/>
              </a:xfrm>
              <a:prstGeom prst="rect">
                <a:avLst/>
              </a:prstGeom>
              <a:noFill/>
              <a:effectLst/>
            </p:spPr>
            <p:txBody>
              <a:bodyPr wrap="square" lIns="0" tIns="0" rIns="0" bIns="0" rtlCol="0">
                <a:spAutoFit/>
              </a:bodyPr>
              <a:lstStyle/>
              <a:p>
                <a:pPr algn="ctr"/>
                <a:r>
                  <a:rPr lang="en-US" sz="2000" dirty="0">
                    <a:ea typeface="Amazon Ember" panose="020B0603020204020204" pitchFamily="34" charset="0"/>
                    <a:cs typeface="Amazon Ember" panose="020B0603020204020204" pitchFamily="34" charset="0"/>
                  </a:rPr>
                  <a:t>Application servers at full capacity</a:t>
                </a:r>
              </a:p>
            </p:txBody>
          </p:sp>
          <p:sp>
            <p:nvSpPr>
              <p:cNvPr id="18" name="TextBox 17"/>
              <p:cNvSpPr txBox="1"/>
              <p:nvPr/>
            </p:nvSpPr>
            <p:spPr>
              <a:xfrm>
                <a:off x="8268604" y="4158285"/>
                <a:ext cx="1625185" cy="1231106"/>
              </a:xfrm>
              <a:prstGeom prst="rect">
                <a:avLst/>
              </a:prstGeom>
              <a:noFill/>
              <a:effectLst/>
            </p:spPr>
            <p:txBody>
              <a:bodyPr wrap="square" lIns="0" tIns="0" rIns="0" bIns="0" rtlCol="0">
                <a:spAutoFit/>
              </a:bodyPr>
              <a:lstStyle/>
              <a:p>
                <a:pPr algn="ctr"/>
                <a:r>
                  <a:rPr lang="en-US" sz="2000" dirty="0">
                    <a:ea typeface="Amazon Ember" panose="020B0603020204020204" pitchFamily="34" charset="0"/>
                    <a:cs typeface="Amazon Ember" panose="020B0603020204020204" pitchFamily="34" charset="0"/>
                  </a:rPr>
                  <a:t>Administrator </a:t>
                </a:r>
                <a:r>
                  <a:rPr lang="en-US" sz="2000" dirty="0">
                    <a:solidFill>
                      <a:srgbClr val="C00000"/>
                    </a:solidFill>
                    <a:ea typeface="Amazon Ember" panose="020B0603020204020204" pitchFamily="34" charset="0"/>
                    <a:cs typeface="Amazon Ember" panose="020B0603020204020204" pitchFamily="34" charset="0"/>
                  </a:rPr>
                  <a:t>manually</a:t>
                </a:r>
                <a:r>
                  <a:rPr lang="en-US" sz="2000" dirty="0">
                    <a:ea typeface="Amazon Ember" panose="020B0603020204020204" pitchFamily="34" charset="0"/>
                    <a:cs typeface="Amazon Ember" panose="020B0603020204020204" pitchFamily="34" charset="0"/>
                  </a:rPr>
                  <a:t> launches new server</a:t>
                </a:r>
              </a:p>
            </p:txBody>
          </p:sp>
          <p:cxnSp>
            <p:nvCxnSpPr>
              <p:cNvPr id="19" name="Straight Arrow Connector 18"/>
              <p:cNvCxnSpPr>
                <a:cxnSpLocks/>
              </p:cNvCxnSpPr>
              <p:nvPr/>
            </p:nvCxnSpPr>
            <p:spPr>
              <a:xfrm flipH="1">
                <a:off x="6334721" y="4777870"/>
                <a:ext cx="1002947" cy="670988"/>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22" name="TextBox 21"/>
              <p:cNvSpPr txBox="1"/>
              <p:nvPr/>
            </p:nvSpPr>
            <p:spPr>
              <a:xfrm>
                <a:off x="3886309" y="5181302"/>
                <a:ext cx="1486834" cy="923330"/>
              </a:xfrm>
              <a:prstGeom prst="rect">
                <a:avLst/>
              </a:prstGeom>
              <a:noFill/>
              <a:effectLst/>
            </p:spPr>
            <p:txBody>
              <a:bodyPr wrap="square" lIns="0" tIns="0" rIns="0" bIns="0" rtlCol="0">
                <a:spAutoFit/>
              </a:bodyPr>
              <a:lstStyle/>
              <a:p>
                <a:pPr algn="ctr"/>
                <a:r>
                  <a:rPr lang="en-US" sz="2000" dirty="0">
                    <a:ea typeface="Amazon Ember" panose="020B0603020204020204" pitchFamily="34" charset="0"/>
                    <a:cs typeface="Amazon Ember" panose="020B0603020204020204" pitchFamily="34" charset="0"/>
                  </a:rPr>
                  <a:t>New server takes time to launch </a:t>
                </a:r>
              </a:p>
            </p:txBody>
          </p:sp>
          <p:sp>
            <p:nvSpPr>
              <p:cNvPr id="30" name="TextBox 29"/>
              <p:cNvSpPr txBox="1"/>
              <p:nvPr/>
            </p:nvSpPr>
            <p:spPr>
              <a:xfrm>
                <a:off x="116437" y="4241754"/>
                <a:ext cx="1626779" cy="923330"/>
              </a:xfrm>
              <a:prstGeom prst="rect">
                <a:avLst/>
              </a:prstGeom>
              <a:noFill/>
              <a:effectLst/>
            </p:spPr>
            <p:txBody>
              <a:bodyPr wrap="square" lIns="0" tIns="0" rIns="0" bIns="0" rtlCol="0">
                <a:spAutoFit/>
              </a:bodyPr>
              <a:lstStyle/>
              <a:p>
                <a:pPr algn="ctr"/>
                <a:r>
                  <a:rPr lang="en-US" sz="2000" dirty="0">
                    <a:ea typeface="Amazon Ember" panose="020B0603020204020204" pitchFamily="34" charset="0"/>
                    <a:cs typeface="Amazon Ember" panose="020B0603020204020204" pitchFamily="34" charset="0"/>
                  </a:rPr>
                  <a:t>Users cannot access application</a:t>
                </a:r>
              </a:p>
            </p:txBody>
          </p:sp>
          <p:cxnSp>
            <p:nvCxnSpPr>
              <p:cNvPr id="31" name="Straight Arrow Connector 30"/>
              <p:cNvCxnSpPr>
                <a:cxnSpLocks/>
              </p:cNvCxnSpPr>
              <p:nvPr/>
            </p:nvCxnSpPr>
            <p:spPr>
              <a:xfrm flipV="1">
                <a:off x="2554465" y="4039833"/>
                <a:ext cx="2605671" cy="698557"/>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35" name="Multiply 34"/>
              <p:cNvSpPr/>
              <p:nvPr/>
            </p:nvSpPr>
            <p:spPr>
              <a:xfrm>
                <a:off x="3255436" y="4092916"/>
                <a:ext cx="812511" cy="720548"/>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3" name="Graphic 22">
                <a:extLst>
                  <a:ext uri="{FF2B5EF4-FFF2-40B4-BE49-F238E27FC236}">
                    <a16:creationId xmlns:a16="http://schemas.microsoft.com/office/drawing/2014/main" id="{3F710276-C653-460A-82D3-B01E1236CE3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682446" y="4153886"/>
                <a:ext cx="941031" cy="914400"/>
              </a:xfrm>
              <a:prstGeom prst="rect">
                <a:avLst/>
              </a:prstGeom>
            </p:spPr>
          </p:pic>
          <p:pic>
            <p:nvPicPr>
              <p:cNvPr id="28" name="Graphic 27">
                <a:extLst>
                  <a:ext uri="{FF2B5EF4-FFF2-40B4-BE49-F238E27FC236}">
                    <a16:creationId xmlns:a16="http://schemas.microsoft.com/office/drawing/2014/main" id="{39068339-33DD-4DF0-8C09-F584A42FBF7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895" y="3521379"/>
                <a:ext cx="914400" cy="914400"/>
              </a:xfrm>
              <a:prstGeom prst="rect">
                <a:avLst/>
              </a:prstGeom>
            </p:spPr>
          </p:pic>
          <p:pic>
            <p:nvPicPr>
              <p:cNvPr id="32" name="Graphic 31">
                <a:extLst>
                  <a:ext uri="{FF2B5EF4-FFF2-40B4-BE49-F238E27FC236}">
                    <a16:creationId xmlns:a16="http://schemas.microsoft.com/office/drawing/2014/main" id="{63254B91-3082-425C-B966-20CE7EB82085}"/>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08519" y="4346928"/>
                <a:ext cx="640080" cy="640080"/>
              </a:xfrm>
              <a:prstGeom prst="rect">
                <a:avLst/>
              </a:prstGeom>
            </p:spPr>
          </p:pic>
          <p:pic>
            <p:nvPicPr>
              <p:cNvPr id="36" name="Graphic 35">
                <a:extLst>
                  <a:ext uri="{FF2B5EF4-FFF2-40B4-BE49-F238E27FC236}">
                    <a16:creationId xmlns:a16="http://schemas.microsoft.com/office/drawing/2014/main" id="{91DB40F0-12A5-44EB-9B07-9BCDE9D49643}"/>
                  </a:ext>
                  <a:ext uri="{C183D7F6-B498-43B3-948B-1728B52AA6E4}">
                    <adec:decorative xmlns:adec="http://schemas.microsoft.com/office/drawing/2017/decorative" val="1"/>
                  </a:ext>
                </a:extLst>
              </p:cNvPr>
              <p:cNvPicPr>
                <a:picLocks noChangeAspect="1"/>
              </p:cNvPicPr>
              <p:nvPr/>
            </p:nvPicPr>
            <p:blipFill>
              <a:blip r:embed="rId11">
                <a:grayscl/>
                <a:extLst>
                  <a:ext uri="{96DAC541-7B7A-43D3-8B79-37D633B846F1}">
                    <asvg:svgBlip xmlns:asvg="http://schemas.microsoft.com/office/drawing/2016/SVG/main" r:embed="rId12"/>
                  </a:ext>
                </a:extLst>
              </a:blip>
              <a:stretch>
                <a:fillRect/>
              </a:stretch>
            </p:blipFill>
            <p:spPr>
              <a:xfrm>
                <a:off x="5458568" y="5195989"/>
                <a:ext cx="723977" cy="723977"/>
              </a:xfrm>
              <a:prstGeom prst="rect">
                <a:avLst/>
              </a:prstGeom>
            </p:spPr>
          </p:pic>
        </p:grpSp>
      </p:grpSp>
      <p:sp>
        <p:nvSpPr>
          <p:cNvPr id="3" name="Footer Placeholder 2">
            <a:extLst>
              <a:ext uri="{FF2B5EF4-FFF2-40B4-BE49-F238E27FC236}">
                <a16:creationId xmlns:a16="http://schemas.microsoft.com/office/drawing/2014/main" id="{C3C4438E-1239-4FBE-9AC6-85348D605C8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2EC906BC-2723-4300-9FFE-BFC1F367F911}"/>
              </a:ext>
            </a:extLst>
          </p:cNvPr>
          <p:cNvSpPr>
            <a:spLocks noGrp="1"/>
          </p:cNvSpPr>
          <p:nvPr>
            <p:ph type="sldNum" sz="quarter" idx="12"/>
          </p:nvPr>
        </p:nvSpPr>
        <p:spPr/>
        <p:txBody>
          <a:bodyPr/>
          <a:lstStyle/>
          <a:p>
            <a:fld id="{B6A95138-A96E-2F42-A959-2EFD44FE4AB7}" type="slidenum">
              <a:rPr lang="en-US" smtClean="0"/>
              <a:t>22</a:t>
            </a:fld>
            <a:endParaRPr lang="en-US" dirty="0"/>
          </a:p>
        </p:txBody>
      </p:sp>
    </p:spTree>
    <p:custDataLst>
      <p:tags r:id="rId1"/>
    </p:custDataLst>
    <p:extLst>
      <p:ext uri="{BB962C8B-B14F-4D97-AF65-F5344CB8AC3E}">
        <p14:creationId xmlns:p14="http://schemas.microsoft.com/office/powerpoint/2010/main" val="533912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p:nvPr>
        </p:nvSpPr>
        <p:spPr/>
        <p:txBody>
          <a:bodyPr>
            <a:noAutofit/>
          </a:bodyPr>
          <a:lstStyle/>
          <a:p>
            <a:r>
              <a:rPr lang="en-US" dirty="0"/>
              <a:t>1. Enable scalability (2 of 2)</a:t>
            </a:r>
          </a:p>
        </p:txBody>
      </p:sp>
      <p:sp>
        <p:nvSpPr>
          <p:cNvPr id="26" name="Content Placeholder 2"/>
          <p:cNvSpPr txBox="1">
            <a:spLocks/>
          </p:cNvSpPr>
          <p:nvPr/>
        </p:nvSpPr>
        <p:spPr>
          <a:xfrm>
            <a:off x="2407780" y="1516738"/>
            <a:ext cx="7354600" cy="11887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121920" tIns="60960" rIns="121920" bIns="60960" rtlCol="0" anchor="ctr">
            <a:normAutofit/>
          </a:bodyPr>
          <a:lstStyle>
            <a:lvl1pPr marL="0" indent="0" algn="l" defTabSz="457200" rtl="0" eaLnBrk="1" latinLnBrk="0" hangingPunct="1">
              <a:spcBef>
                <a:spcPct val="20000"/>
              </a:spcBef>
              <a:buFontTx/>
              <a:buNone/>
              <a:defRPr sz="2400" b="0" i="0" kern="1200">
                <a:solidFill>
                  <a:schemeClr val="tx1"/>
                </a:solidFill>
                <a:latin typeface="+mn-lt"/>
                <a:ea typeface="+mn-ea"/>
                <a:cs typeface="+mn-cs"/>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mn-lt"/>
                <a:ea typeface="+mn-ea"/>
                <a:cs typeface="+mn-cs"/>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mn-lt"/>
                <a:ea typeface="+mn-ea"/>
                <a:cs typeface="+mn-cs"/>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algn="ctr">
              <a:spcAft>
                <a:spcPts val="800"/>
              </a:spcAft>
            </a:pPr>
            <a:r>
              <a:rPr lang="en-US" sz="3200" i="1" dirty="0">
                <a:latin typeface="Amazon Ember Light" charset="0"/>
                <a:ea typeface="Amazon Ember Light" charset="0"/>
                <a:cs typeface="Amazon Ember Light" charset="0"/>
              </a:rPr>
              <a:t>Ensure that your architecture can handle changes in demand.</a:t>
            </a:r>
          </a:p>
        </p:txBody>
      </p:sp>
      <p:grpSp>
        <p:nvGrpSpPr>
          <p:cNvPr id="5" name="Group 4" descr="best practice where users never experience a service disruption because a new server is ready before capacity is reached due to alarm threshold on application servers and Amazon EC2 Auto Scaling scaling out capacity.">
            <a:extLst>
              <a:ext uri="{FF2B5EF4-FFF2-40B4-BE49-F238E27FC236}">
                <a16:creationId xmlns:a16="http://schemas.microsoft.com/office/drawing/2014/main" id="{8D804A56-98E7-412D-8B50-15822FD6E490}"/>
              </a:ext>
            </a:extLst>
          </p:cNvPr>
          <p:cNvGrpSpPr/>
          <p:nvPr/>
        </p:nvGrpSpPr>
        <p:grpSpPr>
          <a:xfrm>
            <a:off x="134417" y="3088195"/>
            <a:ext cx="11638483" cy="2909858"/>
            <a:chOff x="134417" y="3088195"/>
            <a:chExt cx="11638483" cy="2909858"/>
          </a:xfrm>
        </p:grpSpPr>
        <p:sp>
          <p:nvSpPr>
            <p:cNvPr id="15" name="TextBox 14"/>
            <p:cNvSpPr txBox="1"/>
            <p:nvPr/>
          </p:nvSpPr>
          <p:spPr>
            <a:xfrm>
              <a:off x="9568353" y="3491153"/>
              <a:ext cx="2204547" cy="461665"/>
            </a:xfrm>
            <a:prstGeom prst="rect">
              <a:avLst/>
            </a:prstGeom>
            <a:noFill/>
            <a:ln>
              <a:noFill/>
            </a:ln>
            <a:effectLst/>
          </p:spPr>
          <p:txBody>
            <a:bodyPr wrap="square" rtlCol="0">
              <a:spAutoFit/>
            </a:bodyPr>
            <a:lstStyle/>
            <a:p>
              <a:pPr algn="ct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Best practice</a:t>
              </a:r>
            </a:p>
          </p:txBody>
        </p:sp>
        <p:grpSp>
          <p:nvGrpSpPr>
            <p:cNvPr id="4" name="Group 3">
              <a:extLst>
                <a:ext uri="{FF2B5EF4-FFF2-40B4-BE49-F238E27FC236}">
                  <a16:creationId xmlns:a16="http://schemas.microsoft.com/office/drawing/2014/main" id="{E48EA01B-EBF9-49DE-972C-327B81C33A5D}"/>
                </a:ext>
              </a:extLst>
            </p:cNvPr>
            <p:cNvGrpSpPr/>
            <p:nvPr/>
          </p:nvGrpSpPr>
          <p:grpSpPr>
            <a:xfrm>
              <a:off x="134417" y="3088195"/>
              <a:ext cx="9795004" cy="2909858"/>
              <a:chOff x="134417" y="3088195"/>
              <a:chExt cx="9795004" cy="2909858"/>
            </a:xfrm>
          </p:grpSpPr>
          <p:sp>
            <p:nvSpPr>
              <p:cNvPr id="16" name="TextBox 15"/>
              <p:cNvSpPr txBox="1"/>
              <p:nvPr/>
            </p:nvSpPr>
            <p:spPr>
              <a:xfrm>
                <a:off x="3291897" y="3088195"/>
                <a:ext cx="2026051" cy="923330"/>
              </a:xfrm>
              <a:prstGeom prst="rect">
                <a:avLst/>
              </a:prstGeom>
              <a:noFill/>
              <a:effectLst/>
            </p:spPr>
            <p:txBody>
              <a:bodyPr wrap="square" lIns="0" tIns="0" rIns="0" bIns="0"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Application servers at </a:t>
                </a:r>
                <a:r>
                  <a:rPr lang="en-US" sz="20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alarm threshold</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 name="TextBox 17"/>
              <p:cNvSpPr txBox="1"/>
              <p:nvPr/>
            </p:nvSpPr>
            <p:spPr>
              <a:xfrm>
                <a:off x="8295208" y="4217722"/>
                <a:ext cx="1634213" cy="1231106"/>
              </a:xfrm>
              <a:prstGeom prst="rect">
                <a:avLst/>
              </a:prstGeom>
              <a:noFill/>
              <a:effectLst/>
            </p:spPr>
            <p:txBody>
              <a:bodyPr wrap="square" lIns="0" tIns="0" rIns="0" bIns="0"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Amazon EC2 Auto Scaling is alerted and scales out</a:t>
                </a:r>
              </a:p>
            </p:txBody>
          </p:sp>
          <p:cxnSp>
            <p:nvCxnSpPr>
              <p:cNvPr id="19" name="Straight Arrow Connector 18"/>
              <p:cNvCxnSpPr>
                <a:cxnSpLocks/>
              </p:cNvCxnSpPr>
              <p:nvPr/>
            </p:nvCxnSpPr>
            <p:spPr>
              <a:xfrm flipH="1">
                <a:off x="6236786" y="4810581"/>
                <a:ext cx="1002947" cy="670988"/>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22" name="TextBox 21"/>
              <p:cNvSpPr txBox="1"/>
              <p:nvPr/>
            </p:nvSpPr>
            <p:spPr>
              <a:xfrm>
                <a:off x="3345904" y="5074723"/>
                <a:ext cx="2088973" cy="923330"/>
              </a:xfrm>
              <a:prstGeom prst="rect">
                <a:avLst/>
              </a:prstGeom>
              <a:noFill/>
              <a:effectLst/>
            </p:spPr>
            <p:txBody>
              <a:bodyPr wrap="square" lIns="0" tIns="0" rIns="0" bIns="0"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New server is ready before capacity is reached</a:t>
                </a:r>
              </a:p>
            </p:txBody>
          </p:sp>
          <p:sp>
            <p:nvSpPr>
              <p:cNvPr id="30" name="TextBox 29"/>
              <p:cNvSpPr txBox="1"/>
              <p:nvPr/>
            </p:nvSpPr>
            <p:spPr>
              <a:xfrm>
                <a:off x="134417" y="3837180"/>
                <a:ext cx="1713794" cy="1231106"/>
              </a:xfrm>
              <a:prstGeom prst="rect">
                <a:avLst/>
              </a:prstGeom>
              <a:noFill/>
              <a:effectLst/>
            </p:spPr>
            <p:txBody>
              <a:bodyPr wrap="square" lIns="0" tIns="0" rIns="0" bIns="0"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Users never experience a service interruption</a:t>
                </a:r>
              </a:p>
            </p:txBody>
          </p:sp>
          <p:cxnSp>
            <p:nvCxnSpPr>
              <p:cNvPr id="31" name="Straight Arrow Connector 30"/>
              <p:cNvCxnSpPr>
                <a:cxnSpLocks/>
              </p:cNvCxnSpPr>
              <p:nvPr/>
            </p:nvCxnSpPr>
            <p:spPr>
              <a:xfrm flipV="1">
                <a:off x="3002163" y="4087870"/>
                <a:ext cx="2026051" cy="543167"/>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p:cNvCxnSpPr>
                <a:cxnSpLocks/>
              </p:cNvCxnSpPr>
              <p:nvPr/>
            </p:nvCxnSpPr>
            <p:spPr>
              <a:xfrm>
                <a:off x="6319154" y="3941441"/>
                <a:ext cx="1031375" cy="489575"/>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pic>
            <p:nvPicPr>
              <p:cNvPr id="25" name="Graphic 24">
                <a:extLst>
                  <a:ext uri="{FF2B5EF4-FFF2-40B4-BE49-F238E27FC236}">
                    <a16:creationId xmlns:a16="http://schemas.microsoft.com/office/drawing/2014/main" id="{368D9388-1447-4F82-A585-A5867E70886A}"/>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897594" y="4153886"/>
                <a:ext cx="941031" cy="914400"/>
              </a:xfrm>
              <a:prstGeom prst="rect">
                <a:avLst/>
              </a:prstGeom>
            </p:spPr>
          </p:pic>
          <p:pic>
            <p:nvPicPr>
              <p:cNvPr id="27" name="Graphic 26">
                <a:extLst>
                  <a:ext uri="{FF2B5EF4-FFF2-40B4-BE49-F238E27FC236}">
                    <a16:creationId xmlns:a16="http://schemas.microsoft.com/office/drawing/2014/main" id="{5C34549E-6459-42A3-89AE-3F3679F5B62B}"/>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895" y="3521379"/>
                <a:ext cx="914400" cy="914400"/>
              </a:xfrm>
              <a:prstGeom prst="rect">
                <a:avLst/>
              </a:prstGeom>
            </p:spPr>
          </p:pic>
          <p:pic>
            <p:nvPicPr>
              <p:cNvPr id="33" name="Graphic 32">
                <a:extLst>
                  <a:ext uri="{FF2B5EF4-FFF2-40B4-BE49-F238E27FC236}">
                    <a16:creationId xmlns:a16="http://schemas.microsoft.com/office/drawing/2014/main" id="{5BFCB35B-CB3C-4AF6-82F6-4012106464A8}"/>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8568" y="5195989"/>
                <a:ext cx="723977" cy="723977"/>
              </a:xfrm>
              <a:prstGeom prst="rect">
                <a:avLst/>
              </a:prstGeom>
            </p:spPr>
          </p:pic>
          <p:pic>
            <p:nvPicPr>
              <p:cNvPr id="34" name="Graphic 33">
                <a:extLst>
                  <a:ext uri="{FF2B5EF4-FFF2-40B4-BE49-F238E27FC236}">
                    <a16:creationId xmlns:a16="http://schemas.microsoft.com/office/drawing/2014/main" id="{3AC8A5A3-1532-4F15-B6F7-99154FF8AA1A}"/>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74274" y="4313656"/>
                <a:ext cx="711200" cy="711200"/>
              </a:xfrm>
              <a:prstGeom prst="rect">
                <a:avLst/>
              </a:prstGeom>
            </p:spPr>
          </p:pic>
        </p:grpSp>
      </p:grpSp>
      <p:sp>
        <p:nvSpPr>
          <p:cNvPr id="2" name="Footer Placeholder 1">
            <a:extLst>
              <a:ext uri="{FF2B5EF4-FFF2-40B4-BE49-F238E27FC236}">
                <a16:creationId xmlns:a16="http://schemas.microsoft.com/office/drawing/2014/main" id="{DC5EE5D7-9C12-4353-86DD-321426BFEAC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B5815B90-E391-40DC-BBE5-601E23756A28}"/>
              </a:ext>
            </a:extLst>
          </p:cNvPr>
          <p:cNvSpPr>
            <a:spLocks noGrp="1"/>
          </p:cNvSpPr>
          <p:nvPr>
            <p:ph type="sldNum" sz="quarter" idx="12"/>
          </p:nvPr>
        </p:nvSpPr>
        <p:spPr/>
        <p:txBody>
          <a:bodyPr/>
          <a:lstStyle/>
          <a:p>
            <a:fld id="{B6A95138-A96E-2F42-A959-2EFD44FE4AB7}" type="slidenum">
              <a:rPr lang="en-US" smtClean="0"/>
              <a:t>23</a:t>
            </a:fld>
            <a:endParaRPr lang="en-US" dirty="0"/>
          </a:p>
        </p:txBody>
      </p:sp>
    </p:spTree>
    <p:custDataLst>
      <p:tags r:id="rId1"/>
    </p:custDataLst>
    <p:extLst>
      <p:ext uri="{BB962C8B-B14F-4D97-AF65-F5344CB8AC3E}">
        <p14:creationId xmlns:p14="http://schemas.microsoft.com/office/powerpoint/2010/main" val="13405409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Autofit/>
          </a:bodyPr>
          <a:lstStyle/>
          <a:p>
            <a:r>
              <a:rPr lang="en-US" dirty="0"/>
              <a:t>2. Automate your environment</a:t>
            </a:r>
          </a:p>
        </p:txBody>
      </p:sp>
      <p:sp>
        <p:nvSpPr>
          <p:cNvPr id="44" name="Content Placeholder 2"/>
          <p:cNvSpPr txBox="1">
            <a:spLocks/>
          </p:cNvSpPr>
          <p:nvPr/>
        </p:nvSpPr>
        <p:spPr>
          <a:xfrm>
            <a:off x="2418700" y="1390181"/>
            <a:ext cx="7354600" cy="11887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121920" tIns="60960" rIns="121920" bIns="60960" rtlCol="0" anchor="ctr">
            <a:normAutofit fontScale="92500"/>
          </a:bodyPr>
          <a:lstStyle>
            <a:lvl1pPr marL="0" indent="0" algn="l" defTabSz="457200" rtl="0" eaLnBrk="1" latinLnBrk="0" hangingPunct="1">
              <a:spcBef>
                <a:spcPct val="20000"/>
              </a:spcBef>
              <a:buFontTx/>
              <a:buNone/>
              <a:defRPr sz="2400" b="0" i="0" kern="1200">
                <a:solidFill>
                  <a:schemeClr val="tx1"/>
                </a:solidFill>
                <a:latin typeface="+mn-lt"/>
                <a:ea typeface="+mn-ea"/>
                <a:cs typeface="+mn-cs"/>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mn-lt"/>
                <a:ea typeface="+mn-ea"/>
                <a:cs typeface="+mn-cs"/>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mn-lt"/>
                <a:ea typeface="+mn-ea"/>
                <a:cs typeface="+mn-cs"/>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algn="ctr">
              <a:spcAft>
                <a:spcPts val="800"/>
              </a:spcAft>
            </a:pPr>
            <a:r>
              <a:rPr lang="en-US" sz="3200" i="1" dirty="0">
                <a:latin typeface="Amazon Ember Light" charset="0"/>
                <a:ea typeface="Amazon Ember Light" charset="0"/>
                <a:cs typeface="Amazon Ember Light" charset="0"/>
              </a:rPr>
              <a:t>Where possible, automate the provisioning, termination, and configuration of resources.</a:t>
            </a:r>
          </a:p>
        </p:txBody>
      </p:sp>
      <p:grpSp>
        <p:nvGrpSpPr>
          <p:cNvPr id="7" name="Group 6" descr="antipattern where users cannot access an application because the EC2 instance that the application is running on crashes. they must manually notify the administrator, who must manually launch and configure a new server.">
            <a:extLst>
              <a:ext uri="{FF2B5EF4-FFF2-40B4-BE49-F238E27FC236}">
                <a16:creationId xmlns:a16="http://schemas.microsoft.com/office/drawing/2014/main" id="{AC251D19-1687-413F-8307-BBD6432C7CD9}"/>
              </a:ext>
            </a:extLst>
          </p:cNvPr>
          <p:cNvGrpSpPr/>
          <p:nvPr/>
        </p:nvGrpSpPr>
        <p:grpSpPr>
          <a:xfrm>
            <a:off x="276136" y="2861714"/>
            <a:ext cx="4589167" cy="3385304"/>
            <a:chOff x="276136" y="2861714"/>
            <a:chExt cx="4589167" cy="3385304"/>
          </a:xfrm>
        </p:grpSpPr>
        <p:sp>
          <p:nvSpPr>
            <p:cNvPr id="15" name="TextBox 14"/>
            <p:cNvSpPr txBox="1"/>
            <p:nvPr/>
          </p:nvSpPr>
          <p:spPr>
            <a:xfrm>
              <a:off x="1818379" y="2861714"/>
              <a:ext cx="2204547" cy="461665"/>
            </a:xfrm>
            <a:prstGeom prst="rect">
              <a:avLst/>
            </a:prstGeom>
            <a:noFill/>
            <a:ln>
              <a:noFill/>
            </a:ln>
            <a:effectLst/>
          </p:spPr>
          <p:txBody>
            <a:bodyPr wrap="square" rtlCol="0">
              <a:spAutoFit/>
            </a:bodyPr>
            <a:lstStyle/>
            <a:p>
              <a:pPr algn="ctr"/>
              <a:r>
                <a:rPr lang="en-US" sz="2400" dirty="0">
                  <a:solidFill>
                    <a:srgbClr val="C00000"/>
                  </a:solidFill>
                  <a:latin typeface="Amazon Ember" panose="02000000000000000000" pitchFamily="2" charset="0"/>
                  <a:ea typeface="Amazon Ember" panose="02000000000000000000" pitchFamily="2" charset="0"/>
                  <a:cs typeface="Amazon Ember Light" panose="020B0403020204020204" pitchFamily="34" charset="0"/>
                </a:rPr>
                <a:t>Anti-pattern</a:t>
              </a:r>
            </a:p>
          </p:txBody>
        </p:sp>
        <p:grpSp>
          <p:nvGrpSpPr>
            <p:cNvPr id="4" name="Group 3">
              <a:extLst>
                <a:ext uri="{FF2B5EF4-FFF2-40B4-BE49-F238E27FC236}">
                  <a16:creationId xmlns:a16="http://schemas.microsoft.com/office/drawing/2014/main" id="{27F169ED-1237-4980-B8A2-D3600285755F}"/>
                </a:ext>
              </a:extLst>
            </p:cNvPr>
            <p:cNvGrpSpPr/>
            <p:nvPr/>
          </p:nvGrpSpPr>
          <p:grpSpPr>
            <a:xfrm>
              <a:off x="276136" y="3252988"/>
              <a:ext cx="4589167" cy="2994030"/>
              <a:chOff x="276136" y="3252988"/>
              <a:chExt cx="4589167" cy="2994030"/>
            </a:xfrm>
          </p:grpSpPr>
          <p:pic>
            <p:nvPicPr>
              <p:cNvPr id="43" name="Graphic 42">
                <a:extLst>
                  <a:ext uri="{FF2B5EF4-FFF2-40B4-BE49-F238E27FC236}">
                    <a16:creationId xmlns:a16="http://schemas.microsoft.com/office/drawing/2014/main" id="{CC7F58AB-3578-4B81-8E83-51A8C3766E23}"/>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41326" y="3558783"/>
                <a:ext cx="723977" cy="723977"/>
              </a:xfrm>
              <a:prstGeom prst="rect">
                <a:avLst/>
              </a:prstGeom>
            </p:spPr>
          </p:pic>
          <p:pic>
            <p:nvPicPr>
              <p:cNvPr id="42" name="Graphic 41">
                <a:extLst>
                  <a:ext uri="{FF2B5EF4-FFF2-40B4-BE49-F238E27FC236}">
                    <a16:creationId xmlns:a16="http://schemas.microsoft.com/office/drawing/2014/main" id="{73F70C3C-8531-4D19-9803-38A1716A0C2C}"/>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4565" y="3565350"/>
                <a:ext cx="723977" cy="723977"/>
              </a:xfrm>
              <a:prstGeom prst="rect">
                <a:avLst/>
              </a:prstGeom>
            </p:spPr>
          </p:pic>
          <p:sp>
            <p:nvSpPr>
              <p:cNvPr id="22" name="Multiply 21"/>
              <p:cNvSpPr/>
              <p:nvPr/>
            </p:nvSpPr>
            <p:spPr>
              <a:xfrm>
                <a:off x="276136" y="3252988"/>
                <a:ext cx="1520835" cy="1348701"/>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p:cNvSpPr txBox="1"/>
              <p:nvPr/>
            </p:nvSpPr>
            <p:spPr>
              <a:xfrm>
                <a:off x="1517132" y="3610286"/>
                <a:ext cx="1585882" cy="553998"/>
              </a:xfrm>
              <a:prstGeom prst="rect">
                <a:avLst/>
              </a:prstGeom>
              <a:noFill/>
              <a:effectLst/>
            </p:spPr>
            <p:txBody>
              <a:bodyPr wrap="square" lIns="0" tIns="0" rIns="0" bIns="0" rtlCol="0">
                <a:spAutoFit/>
              </a:bodyPr>
              <a:lstStyle/>
              <a:p>
                <a:pPr algn="ctr"/>
                <a:r>
                  <a:rPr lang="en-US" dirty="0">
                    <a:ea typeface="Amazon Ember" panose="02000000000000000000" pitchFamily="2" charset="0"/>
                    <a:cs typeface="Amazon Ember Light" panose="020B0403020204020204" pitchFamily="34" charset="0"/>
                  </a:rPr>
                  <a:t>Application server crashes</a:t>
                </a:r>
              </a:p>
            </p:txBody>
          </p:sp>
          <p:sp>
            <p:nvSpPr>
              <p:cNvPr id="13" name="TextBox 12"/>
              <p:cNvSpPr txBox="1"/>
              <p:nvPr/>
            </p:nvSpPr>
            <p:spPr>
              <a:xfrm>
                <a:off x="1838597" y="4421153"/>
                <a:ext cx="2551061" cy="830997"/>
              </a:xfrm>
              <a:prstGeom prst="rect">
                <a:avLst/>
              </a:prstGeom>
              <a:noFill/>
              <a:effectLst/>
            </p:spPr>
            <p:txBody>
              <a:bodyPr wrap="square" lIns="0" tIns="0" rIns="0" bIns="0" rtlCol="0">
                <a:spAutoFit/>
              </a:bodyPr>
              <a:lstStyle/>
              <a:p>
                <a:pPr algn="ctr"/>
                <a:r>
                  <a:rPr lang="en-US" dirty="0">
                    <a:ea typeface="Amazon Ember" panose="02000000000000000000" pitchFamily="2" charset="0"/>
                    <a:cs typeface="Amazon Ember Light" panose="020B0403020204020204" pitchFamily="34" charset="0"/>
                  </a:rPr>
                  <a:t>Administrator </a:t>
                </a:r>
                <a:r>
                  <a:rPr lang="en-US" dirty="0">
                    <a:solidFill>
                      <a:srgbClr val="C00000"/>
                    </a:solidFill>
                    <a:ea typeface="Amazon Ember" panose="02000000000000000000" pitchFamily="2" charset="0"/>
                    <a:cs typeface="Amazon Ember Light" panose="020B0403020204020204" pitchFamily="34" charset="0"/>
                  </a:rPr>
                  <a:t>manually</a:t>
                </a:r>
                <a:r>
                  <a:rPr lang="en-US" dirty="0">
                    <a:ea typeface="Amazon Ember" panose="02000000000000000000" pitchFamily="2" charset="0"/>
                    <a:cs typeface="Amazon Ember Light" panose="020B0403020204020204" pitchFamily="34" charset="0"/>
                  </a:rPr>
                  <a:t> launches and configures new server</a:t>
                </a:r>
              </a:p>
            </p:txBody>
          </p:sp>
          <p:cxnSp>
            <p:nvCxnSpPr>
              <p:cNvPr id="14" name="Straight Arrow Connector 13"/>
              <p:cNvCxnSpPr>
                <a:cxnSpLocks/>
              </p:cNvCxnSpPr>
              <p:nvPr/>
            </p:nvCxnSpPr>
            <p:spPr>
              <a:xfrm flipH="1" flipV="1">
                <a:off x="4490186" y="4434563"/>
                <a:ext cx="9355" cy="711279"/>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p:cNvCxnSpPr/>
              <p:nvPr/>
            </p:nvCxnSpPr>
            <p:spPr>
              <a:xfrm>
                <a:off x="1666127" y="5629273"/>
                <a:ext cx="2485073" cy="4249"/>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51" name="TextBox 50"/>
              <p:cNvSpPr txBox="1"/>
              <p:nvPr/>
            </p:nvSpPr>
            <p:spPr>
              <a:xfrm>
                <a:off x="1766351" y="5693020"/>
                <a:ext cx="2027963" cy="553998"/>
              </a:xfrm>
              <a:prstGeom prst="rect">
                <a:avLst/>
              </a:prstGeom>
              <a:noFill/>
              <a:effectLst/>
            </p:spPr>
            <p:txBody>
              <a:bodyPr wrap="square" lIns="0" tIns="0" rIns="0" bIns="0" rtlCol="0">
                <a:spAutoFit/>
              </a:bodyPr>
              <a:lstStyle/>
              <a:p>
                <a:pPr algn="ctr"/>
                <a:r>
                  <a:rPr lang="en-US" dirty="0">
                    <a:ea typeface="Amazon Ember" panose="02000000000000000000" pitchFamily="2" charset="0"/>
                    <a:cs typeface="Amazon Ember Light" panose="020B0403020204020204" pitchFamily="34" charset="0"/>
                  </a:rPr>
                  <a:t>Users </a:t>
                </a:r>
                <a:r>
                  <a:rPr lang="en-US" dirty="0">
                    <a:solidFill>
                      <a:srgbClr val="C00000"/>
                    </a:solidFill>
                    <a:ea typeface="Amazon Ember" panose="02000000000000000000" pitchFamily="2" charset="0"/>
                    <a:cs typeface="Amazon Ember Light" panose="020B0403020204020204" pitchFamily="34" charset="0"/>
                  </a:rPr>
                  <a:t>manually</a:t>
                </a:r>
                <a:r>
                  <a:rPr lang="en-US" dirty="0">
                    <a:ea typeface="Amazon Ember" panose="02000000000000000000" pitchFamily="2" charset="0"/>
                    <a:cs typeface="Amazon Ember Light" panose="020B0403020204020204" pitchFamily="34" charset="0"/>
                  </a:rPr>
                  <a:t> notify administrator</a:t>
                </a:r>
              </a:p>
            </p:txBody>
          </p:sp>
          <p:cxnSp>
            <p:nvCxnSpPr>
              <p:cNvPr id="56" name="Straight Arrow Connector 55"/>
              <p:cNvCxnSpPr>
                <a:cxnSpLocks/>
              </p:cNvCxnSpPr>
              <p:nvPr/>
            </p:nvCxnSpPr>
            <p:spPr>
              <a:xfrm flipH="1" flipV="1">
                <a:off x="1036971" y="4455997"/>
                <a:ext cx="2137" cy="701852"/>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61" name="Multiply 60"/>
              <p:cNvSpPr/>
              <p:nvPr/>
            </p:nvSpPr>
            <p:spPr>
              <a:xfrm>
                <a:off x="798840" y="4662192"/>
                <a:ext cx="475427" cy="421616"/>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2" name="Graphic 51">
                <a:extLst>
                  <a:ext uri="{FF2B5EF4-FFF2-40B4-BE49-F238E27FC236}">
                    <a16:creationId xmlns:a16="http://schemas.microsoft.com/office/drawing/2014/main" id="{E401589B-5F32-4541-83A6-EF6377EA13F0}"/>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576101" y="5206801"/>
                <a:ext cx="941031" cy="914400"/>
              </a:xfrm>
              <a:prstGeom prst="rect">
                <a:avLst/>
              </a:prstGeom>
            </p:spPr>
          </p:pic>
          <p:pic>
            <p:nvPicPr>
              <p:cNvPr id="54" name="Graphic 53">
                <a:extLst>
                  <a:ext uri="{FF2B5EF4-FFF2-40B4-BE49-F238E27FC236}">
                    <a16:creationId xmlns:a16="http://schemas.microsoft.com/office/drawing/2014/main" id="{55692B26-1A40-4771-9520-10E7FB007348}"/>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79501" y="5297645"/>
                <a:ext cx="640080" cy="640080"/>
              </a:xfrm>
              <a:prstGeom prst="rect">
                <a:avLst/>
              </a:prstGeom>
            </p:spPr>
          </p:pic>
        </p:grpSp>
      </p:grpSp>
      <p:grpSp>
        <p:nvGrpSpPr>
          <p:cNvPr id="8" name="Group 7" descr="best practice where amazon cloudwatch automatically detects an unhealthy instance and automatically notifies the administrator. amazon ec2 auto scaling automatically launches and configures an identical server.">
            <a:extLst>
              <a:ext uri="{FF2B5EF4-FFF2-40B4-BE49-F238E27FC236}">
                <a16:creationId xmlns:a16="http://schemas.microsoft.com/office/drawing/2014/main" id="{A3EB7805-DDE1-46FE-A5D2-0DCBA166A001}"/>
              </a:ext>
            </a:extLst>
          </p:cNvPr>
          <p:cNvGrpSpPr/>
          <p:nvPr/>
        </p:nvGrpSpPr>
        <p:grpSpPr>
          <a:xfrm>
            <a:off x="5532343" y="2440178"/>
            <a:ext cx="6585312" cy="3926986"/>
            <a:chOff x="5532343" y="2440178"/>
            <a:chExt cx="6585312" cy="3926986"/>
          </a:xfrm>
        </p:grpSpPr>
        <p:sp>
          <p:nvSpPr>
            <p:cNvPr id="25" name="TextBox 24"/>
            <p:cNvSpPr txBox="1"/>
            <p:nvPr/>
          </p:nvSpPr>
          <p:spPr>
            <a:xfrm>
              <a:off x="7107426" y="2838993"/>
              <a:ext cx="2204547" cy="461665"/>
            </a:xfrm>
            <a:prstGeom prst="rect">
              <a:avLst/>
            </a:prstGeom>
            <a:noFill/>
            <a:ln>
              <a:noFill/>
            </a:ln>
            <a:effectLst/>
          </p:spPr>
          <p:txBody>
            <a:bodyPr wrap="square" rtlCol="0">
              <a:spAutoFit/>
            </a:bodyPr>
            <a:lstStyle/>
            <a:p>
              <a:pPr algn="ctr"/>
              <a:r>
                <a:rPr lang="en-US" sz="24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Best practice</a:t>
              </a:r>
            </a:p>
          </p:txBody>
        </p:sp>
        <p:grpSp>
          <p:nvGrpSpPr>
            <p:cNvPr id="6" name="Group 5">
              <a:extLst>
                <a:ext uri="{FF2B5EF4-FFF2-40B4-BE49-F238E27FC236}">
                  <a16:creationId xmlns:a16="http://schemas.microsoft.com/office/drawing/2014/main" id="{19A4AF2E-E0F6-44F3-AF4F-249BE037E2FF}"/>
                </a:ext>
              </a:extLst>
            </p:cNvPr>
            <p:cNvGrpSpPr/>
            <p:nvPr/>
          </p:nvGrpSpPr>
          <p:grpSpPr>
            <a:xfrm>
              <a:off x="5532343" y="2440178"/>
              <a:ext cx="6585312" cy="3926986"/>
              <a:chOff x="5532343" y="2440178"/>
              <a:chExt cx="6585312" cy="3926986"/>
            </a:xfrm>
          </p:grpSpPr>
          <p:pic>
            <p:nvPicPr>
              <p:cNvPr id="48" name="Graphic 47">
                <a:extLst>
                  <a:ext uri="{FF2B5EF4-FFF2-40B4-BE49-F238E27FC236}">
                    <a16:creationId xmlns:a16="http://schemas.microsoft.com/office/drawing/2014/main" id="{337F1C78-48D1-4BCC-88B5-E4102D4C3C6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88826" y="3560361"/>
                <a:ext cx="723977" cy="723977"/>
              </a:xfrm>
              <a:prstGeom prst="rect">
                <a:avLst/>
              </a:prstGeom>
            </p:spPr>
          </p:pic>
          <p:sp>
            <p:nvSpPr>
              <p:cNvPr id="33" name="Multiply 32"/>
              <p:cNvSpPr/>
              <p:nvPr/>
            </p:nvSpPr>
            <p:spPr>
              <a:xfrm>
                <a:off x="6090398" y="3246443"/>
                <a:ext cx="1520835" cy="1348701"/>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5" name="Graphic 44">
                <a:extLst>
                  <a:ext uri="{FF2B5EF4-FFF2-40B4-BE49-F238E27FC236}">
                    <a16:creationId xmlns:a16="http://schemas.microsoft.com/office/drawing/2014/main" id="{F6565AAE-FDF5-4EC6-9892-BAF3755B5EC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93410" y="3516295"/>
                <a:ext cx="723977" cy="723977"/>
              </a:xfrm>
              <a:prstGeom prst="rect">
                <a:avLst/>
              </a:prstGeom>
            </p:spPr>
          </p:pic>
          <p:sp>
            <p:nvSpPr>
              <p:cNvPr id="29" name="TextBox 28"/>
              <p:cNvSpPr txBox="1"/>
              <p:nvPr/>
            </p:nvSpPr>
            <p:spPr>
              <a:xfrm>
                <a:off x="5995988" y="4472158"/>
                <a:ext cx="1459351" cy="553998"/>
              </a:xfrm>
              <a:prstGeom prst="rect">
                <a:avLst/>
              </a:prstGeom>
              <a:noFill/>
              <a:effectLst/>
            </p:spPr>
            <p:txBody>
              <a:bodyPr wrap="square" lIns="0" tIns="0" rIns="0" bIns="0" rtlCol="0">
                <a:spAutoFit/>
              </a:bodyPr>
              <a:lstStyle/>
              <a:p>
                <a:pPr algn="ctr"/>
                <a:r>
                  <a:rPr lang="en-US" dirty="0">
                    <a:ea typeface="Amazon Ember" panose="02000000000000000000" pitchFamily="2" charset="0"/>
                    <a:cs typeface="Amazon Ember Light" panose="020B0403020204020204" pitchFamily="34" charset="0"/>
                  </a:rPr>
                  <a:t>Application server crashes</a:t>
                </a:r>
              </a:p>
            </p:txBody>
          </p:sp>
          <p:sp>
            <p:nvSpPr>
              <p:cNvPr id="31" name="TextBox 30"/>
              <p:cNvSpPr txBox="1"/>
              <p:nvPr/>
            </p:nvSpPr>
            <p:spPr>
              <a:xfrm>
                <a:off x="5532343" y="5259168"/>
                <a:ext cx="2130363" cy="1107996"/>
              </a:xfrm>
              <a:prstGeom prst="rect">
                <a:avLst/>
              </a:prstGeom>
              <a:noFill/>
              <a:effectLst/>
            </p:spPr>
            <p:txBody>
              <a:bodyPr wrap="square" lIns="0" tIns="0" rIns="0" bIns="0" rtlCol="0">
                <a:spAutoFit/>
              </a:bodyPr>
              <a:lstStyle/>
              <a:p>
                <a:pPr algn="ctr"/>
                <a:r>
                  <a:rPr lang="en-US" dirty="0">
                    <a:ea typeface="Amazon Ember" panose="02000000000000000000" pitchFamily="2" charset="0"/>
                    <a:cs typeface="Amazon Ember Light" panose="020B0403020204020204" pitchFamily="34" charset="0"/>
                  </a:rPr>
                  <a:t>Amazon CloudWatch </a:t>
                </a:r>
                <a:r>
                  <a:rPr lang="en-US" dirty="0">
                    <a:solidFill>
                      <a:schemeClr val="accent5"/>
                    </a:solidFill>
                    <a:ea typeface="Amazon Ember" panose="02000000000000000000" pitchFamily="2" charset="0"/>
                    <a:cs typeface="Amazon Ember Light" panose="020B0403020204020204" pitchFamily="34" charset="0"/>
                  </a:rPr>
                  <a:t>automatically</a:t>
                </a:r>
                <a:r>
                  <a:rPr lang="en-US" dirty="0">
                    <a:ea typeface="Amazon Ember" panose="02000000000000000000" pitchFamily="2" charset="0"/>
                    <a:cs typeface="Amazon Ember Light" panose="020B0403020204020204" pitchFamily="34" charset="0"/>
                  </a:rPr>
                  <a:t> detects unhealthy instance</a:t>
                </a:r>
              </a:p>
            </p:txBody>
          </p:sp>
          <p:cxnSp>
            <p:nvCxnSpPr>
              <p:cNvPr id="32" name="Straight Arrow Connector 31"/>
              <p:cNvCxnSpPr>
                <a:cxnSpLocks/>
              </p:cNvCxnSpPr>
              <p:nvPr/>
            </p:nvCxnSpPr>
            <p:spPr>
              <a:xfrm flipV="1">
                <a:off x="8055398" y="4341899"/>
                <a:ext cx="0" cy="892814"/>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p:cNvCxnSpPr>
                <a:cxnSpLocks/>
              </p:cNvCxnSpPr>
              <p:nvPr/>
            </p:nvCxnSpPr>
            <p:spPr>
              <a:xfrm flipV="1">
                <a:off x="8363138" y="5515011"/>
                <a:ext cx="2442388" cy="10996"/>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p:cNvCxnSpPr/>
              <p:nvPr/>
            </p:nvCxnSpPr>
            <p:spPr>
              <a:xfrm flipH="1" flipV="1">
                <a:off x="7305478" y="4341898"/>
                <a:ext cx="414020" cy="786567"/>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46" name="TextBox 45"/>
              <p:cNvSpPr txBox="1"/>
              <p:nvPr/>
            </p:nvSpPr>
            <p:spPr>
              <a:xfrm>
                <a:off x="8550920" y="5617867"/>
                <a:ext cx="2182890" cy="553998"/>
              </a:xfrm>
              <a:prstGeom prst="rect">
                <a:avLst/>
              </a:prstGeom>
              <a:noFill/>
              <a:effectLst/>
            </p:spPr>
            <p:txBody>
              <a:bodyPr wrap="square" lIns="0" tIns="0" rIns="0" bIns="0" rtlCol="0">
                <a:spAutoFit/>
              </a:bodyPr>
              <a:lstStyle/>
              <a:p>
                <a:pPr algn="ctr"/>
                <a:r>
                  <a:rPr lang="en-US" dirty="0">
                    <a:solidFill>
                      <a:schemeClr val="accent5"/>
                    </a:solidFill>
                    <a:ea typeface="Amazon Ember" panose="02000000000000000000" pitchFamily="2" charset="0"/>
                    <a:cs typeface="Amazon Ember Light" panose="020B0403020204020204" pitchFamily="34" charset="0"/>
                  </a:rPr>
                  <a:t>Automatically</a:t>
                </a:r>
                <a:r>
                  <a:rPr lang="en-US" dirty="0">
                    <a:ea typeface="Amazon Ember" panose="02000000000000000000" pitchFamily="2" charset="0"/>
                    <a:cs typeface="Amazon Ember Light" panose="020B0403020204020204" pitchFamily="34" charset="0"/>
                  </a:rPr>
                  <a:t> notifies administrator</a:t>
                </a:r>
              </a:p>
            </p:txBody>
          </p:sp>
          <p:sp>
            <p:nvSpPr>
              <p:cNvPr id="47" name="TextBox 46"/>
              <p:cNvSpPr txBox="1"/>
              <p:nvPr/>
            </p:nvSpPr>
            <p:spPr>
              <a:xfrm>
                <a:off x="8466198" y="3435416"/>
                <a:ext cx="2139859" cy="1384995"/>
              </a:xfrm>
              <a:prstGeom prst="rect">
                <a:avLst/>
              </a:prstGeom>
              <a:noFill/>
              <a:effectLst/>
            </p:spPr>
            <p:txBody>
              <a:bodyPr wrap="square" lIns="0" tIns="0" rIns="0" bIns="0" rtlCol="0">
                <a:spAutoFit/>
              </a:bodyPr>
              <a:lstStyle/>
              <a:p>
                <a:pPr algn="ctr"/>
                <a:r>
                  <a:rPr lang="en-US" dirty="0">
                    <a:solidFill>
                      <a:schemeClr val="accent5"/>
                    </a:solidFill>
                    <a:ea typeface="Amazon Ember" panose="02000000000000000000" pitchFamily="2" charset="0"/>
                    <a:cs typeface="Amazon Ember Light" panose="020B0403020204020204" pitchFamily="34" charset="0"/>
                  </a:rPr>
                  <a:t>Amazon EC2 Auto Scaling automatically</a:t>
                </a:r>
                <a:r>
                  <a:rPr lang="en-US" dirty="0">
                    <a:solidFill>
                      <a:schemeClr val="accent6"/>
                    </a:solidFill>
                    <a:ea typeface="Amazon Ember" panose="02000000000000000000" pitchFamily="2" charset="0"/>
                    <a:cs typeface="Amazon Ember Light" panose="020B0403020204020204" pitchFamily="34" charset="0"/>
                  </a:rPr>
                  <a:t> </a:t>
                </a:r>
                <a:r>
                  <a:rPr lang="en-US" dirty="0">
                    <a:ea typeface="Amazon Ember" panose="02000000000000000000" pitchFamily="2" charset="0"/>
                    <a:cs typeface="Amazon Ember Light" panose="020B0403020204020204" pitchFamily="34" charset="0"/>
                  </a:rPr>
                  <a:t>launches and configures identical server</a:t>
                </a:r>
                <a:endParaRPr lang="en-US" dirty="0">
                  <a:solidFill>
                    <a:schemeClr val="accent4"/>
                  </a:solidFill>
                  <a:ea typeface="Amazon Ember" panose="02000000000000000000" pitchFamily="2" charset="0"/>
                  <a:cs typeface="Amazon Ember Light" panose="020B0403020204020204" pitchFamily="34" charset="0"/>
                </a:endParaRPr>
              </a:p>
            </p:txBody>
          </p:sp>
          <p:cxnSp>
            <p:nvCxnSpPr>
              <p:cNvPr id="37" name="Straight Arrow Connector 36"/>
              <p:cNvCxnSpPr>
                <a:cxnSpLocks/>
              </p:cNvCxnSpPr>
              <p:nvPr/>
            </p:nvCxnSpPr>
            <p:spPr>
              <a:xfrm flipV="1">
                <a:off x="8344710" y="4576720"/>
                <a:ext cx="2576500" cy="786568"/>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pic>
            <p:nvPicPr>
              <p:cNvPr id="38" name="Picture 37">
                <a:extLs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8473" y="3878283"/>
                <a:ext cx="647368" cy="750948"/>
              </a:xfrm>
              <a:prstGeom prst="rect">
                <a:avLst/>
              </a:prstGeom>
            </p:spPr>
          </p:pic>
          <p:sp>
            <p:nvSpPr>
              <p:cNvPr id="41" name="TextBox 40"/>
              <p:cNvSpPr txBox="1"/>
              <p:nvPr/>
            </p:nvSpPr>
            <p:spPr>
              <a:xfrm>
                <a:off x="10408235" y="2440178"/>
                <a:ext cx="1709420" cy="1384995"/>
              </a:xfrm>
              <a:prstGeom prst="rect">
                <a:avLst/>
              </a:prstGeom>
              <a:noFill/>
              <a:effectLst/>
            </p:spPr>
            <p:txBody>
              <a:bodyPr wrap="square" lIns="0" tIns="0" rIns="0" bIns="0" rtlCol="0">
                <a:spAutoFit/>
              </a:bodyPr>
              <a:lstStyle/>
              <a:p>
                <a:pPr algn="ctr"/>
                <a:r>
                  <a:rPr lang="en-US" dirty="0">
                    <a:solidFill>
                      <a:schemeClr val="accent5"/>
                    </a:solidFill>
                    <a:ea typeface="Amazon Ember" panose="02000000000000000000" pitchFamily="2" charset="0"/>
                    <a:cs typeface="Amazon Ember Light" panose="020B0403020204020204" pitchFamily="34" charset="0"/>
                  </a:rPr>
                  <a:t>Automatically</a:t>
                </a:r>
                <a:r>
                  <a:rPr lang="en-US" dirty="0">
                    <a:ea typeface="Amazon Ember" panose="02000000000000000000" pitchFamily="2" charset="0"/>
                    <a:cs typeface="Amazon Ember Light" panose="020B0403020204020204" pitchFamily="34" charset="0"/>
                  </a:rPr>
                  <a:t> logs action to a change management solution</a:t>
                </a:r>
                <a:endParaRPr lang="en-US" dirty="0">
                  <a:solidFill>
                    <a:schemeClr val="accent4"/>
                  </a:solidFill>
                  <a:ea typeface="Amazon Ember" panose="02000000000000000000" pitchFamily="2" charset="0"/>
                  <a:cs typeface="Amazon Ember Light" panose="020B0403020204020204" pitchFamily="34" charset="0"/>
                </a:endParaRPr>
              </a:p>
            </p:txBody>
          </p:sp>
          <p:pic>
            <p:nvPicPr>
              <p:cNvPr id="49" name="Graphic 48">
                <a:extLst>
                  <a:ext uri="{FF2B5EF4-FFF2-40B4-BE49-F238E27FC236}">
                    <a16:creationId xmlns:a16="http://schemas.microsoft.com/office/drawing/2014/main" id="{1E36D1B0-AC27-451D-AB18-152E785DAD1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99798" y="5234713"/>
                <a:ext cx="711200" cy="711200"/>
              </a:xfrm>
              <a:prstGeom prst="rect">
                <a:avLst/>
              </a:prstGeom>
            </p:spPr>
          </p:pic>
          <p:pic>
            <p:nvPicPr>
              <p:cNvPr id="55" name="Graphic 54">
                <a:extLst>
                  <a:ext uri="{FF2B5EF4-FFF2-40B4-BE49-F238E27FC236}">
                    <a16:creationId xmlns:a16="http://schemas.microsoft.com/office/drawing/2014/main" id="{07F07E79-18C7-4F76-9905-5724A42DBF24}"/>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62117" y="5234713"/>
                <a:ext cx="640080" cy="640080"/>
              </a:xfrm>
              <a:prstGeom prst="rect">
                <a:avLst/>
              </a:prstGeom>
            </p:spPr>
          </p:pic>
        </p:grpSp>
      </p:grpSp>
      <p:sp>
        <p:nvSpPr>
          <p:cNvPr id="2" name="Footer Placeholder 1">
            <a:extLst>
              <a:ext uri="{FF2B5EF4-FFF2-40B4-BE49-F238E27FC236}">
                <a16:creationId xmlns:a16="http://schemas.microsoft.com/office/drawing/2014/main" id="{CF6A0895-24B9-4699-9398-BD0A4A98317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D4ACD24D-B6C7-4F28-ACC2-546CF71C74F3}"/>
              </a:ext>
            </a:extLst>
          </p:cNvPr>
          <p:cNvSpPr>
            <a:spLocks noGrp="1"/>
          </p:cNvSpPr>
          <p:nvPr>
            <p:ph type="sldNum" sz="quarter" idx="12"/>
          </p:nvPr>
        </p:nvSpPr>
        <p:spPr/>
        <p:txBody>
          <a:bodyPr/>
          <a:lstStyle/>
          <a:p>
            <a:fld id="{B6A95138-A96E-2F42-A959-2EFD44FE4AB7}" type="slidenum">
              <a:rPr lang="en-US" smtClean="0"/>
              <a:t>24</a:t>
            </a:fld>
            <a:endParaRPr lang="en-US" dirty="0"/>
          </a:p>
        </p:txBody>
      </p:sp>
    </p:spTree>
    <p:custDataLst>
      <p:tags r:id="rId1"/>
    </p:custDataLst>
    <p:extLst>
      <p:ext uri="{BB962C8B-B14F-4D97-AF65-F5344CB8AC3E}">
        <p14:creationId xmlns:p14="http://schemas.microsoft.com/office/powerpoint/2010/main" val="9642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8DEB5B-5816-4412-9D94-CA9C3C1460CA}"/>
              </a:ext>
            </a:extLst>
          </p:cNvPr>
          <p:cNvSpPr>
            <a:spLocks noGrp="1"/>
          </p:cNvSpPr>
          <p:nvPr>
            <p:ph type="title"/>
          </p:nvPr>
        </p:nvSpPr>
        <p:spPr/>
        <p:txBody>
          <a:bodyPr/>
          <a:lstStyle/>
          <a:p>
            <a:r>
              <a:rPr lang="en-US" dirty="0"/>
              <a:t>3. Treat resources as disposable</a:t>
            </a:r>
          </a:p>
        </p:txBody>
      </p:sp>
      <p:sp>
        <p:nvSpPr>
          <p:cNvPr id="12" name="Content Placeholder 2">
            <a:extLst>
              <a:ext uri="{FF2B5EF4-FFF2-40B4-BE49-F238E27FC236}">
                <a16:creationId xmlns:a16="http://schemas.microsoft.com/office/drawing/2014/main" id="{09D2CB3F-3643-43DF-8FEF-6A3E754836DB}"/>
              </a:ext>
            </a:extLst>
          </p:cNvPr>
          <p:cNvSpPr txBox="1">
            <a:spLocks/>
          </p:cNvSpPr>
          <p:nvPr/>
        </p:nvSpPr>
        <p:spPr>
          <a:xfrm>
            <a:off x="2774639" y="1351156"/>
            <a:ext cx="6543300" cy="11887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121920" rIns="91440" bIns="121920" rtlCol="0" anchor="ctr">
            <a:norm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9pPr>
          </a:lstStyle>
          <a:p>
            <a:pPr marL="0" marR="0" lvl="0" indent="0" algn="ctr" defTabSz="914400" eaLnBrk="1" fontAlgn="auto" latinLnBrk="0" hangingPunct="1">
              <a:lnSpc>
                <a:spcPct val="100000"/>
              </a:lnSpc>
              <a:spcBef>
                <a:spcPts val="0"/>
              </a:spcBef>
              <a:spcAft>
                <a:spcPts val="800"/>
              </a:spcAft>
              <a:buClrTx/>
              <a:buSzTx/>
              <a:buFontTx/>
              <a:buNone/>
              <a:tabLst/>
              <a:defRPr/>
            </a:pPr>
            <a:r>
              <a:rPr lang="en-US" i="1" dirty="0"/>
              <a:t>Take advantage of the dynamically provisioned nature of cloud computing.</a:t>
            </a:r>
          </a:p>
        </p:txBody>
      </p:sp>
      <p:sp>
        <p:nvSpPr>
          <p:cNvPr id="10" name="TextBox 9">
            <a:extLst>
              <a:ext uri="{FF2B5EF4-FFF2-40B4-BE49-F238E27FC236}">
                <a16:creationId xmlns:a16="http://schemas.microsoft.com/office/drawing/2014/main" id="{1C5B65E0-3593-488E-9BCA-0F7AA6FED5AE}"/>
              </a:ext>
            </a:extLst>
          </p:cNvPr>
          <p:cNvSpPr txBox="1"/>
          <p:nvPr/>
        </p:nvSpPr>
        <p:spPr>
          <a:xfrm>
            <a:off x="2085687" y="3061433"/>
            <a:ext cx="2204547" cy="461665"/>
          </a:xfrm>
          <a:prstGeom prst="rect">
            <a:avLst/>
          </a:prstGeom>
          <a:noFill/>
          <a:ln>
            <a:noFill/>
          </a:ln>
          <a:effectLst/>
        </p:spPr>
        <p:txBody>
          <a:bodyPr wrap="square" rtlCol="0">
            <a:spAutoFit/>
          </a:bodyPr>
          <a:lstStyle/>
          <a:p>
            <a:pPr algn="ctr"/>
            <a:r>
              <a:rPr lang="en-US" sz="2400"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Anti-pattern</a:t>
            </a:r>
          </a:p>
        </p:txBody>
      </p:sp>
      <p:sp>
        <p:nvSpPr>
          <p:cNvPr id="6" name="Content Placeholder 5">
            <a:extLst>
              <a:ext uri="{FF2B5EF4-FFF2-40B4-BE49-F238E27FC236}">
                <a16:creationId xmlns:a16="http://schemas.microsoft.com/office/drawing/2014/main" id="{E664DDC5-4304-4155-98F3-2613A8B664B4}"/>
              </a:ext>
            </a:extLst>
          </p:cNvPr>
          <p:cNvSpPr>
            <a:spLocks noGrp="1"/>
          </p:cNvSpPr>
          <p:nvPr>
            <p:ph idx="1"/>
          </p:nvPr>
        </p:nvSpPr>
        <p:spPr>
          <a:xfrm>
            <a:off x="450144" y="3676443"/>
            <a:ext cx="5504688" cy="2336430"/>
          </a:xfrm>
        </p:spPr>
        <p:txBody>
          <a:bodyPr/>
          <a:lstStyle/>
          <a:p>
            <a:r>
              <a:rPr lang="en-US" sz="2000" dirty="0"/>
              <a:t>Over time, different servers end up with different configurations</a:t>
            </a:r>
          </a:p>
          <a:p>
            <a:r>
              <a:rPr lang="en-US" sz="2000" dirty="0"/>
              <a:t>Resources run when they’re not needed</a:t>
            </a:r>
          </a:p>
          <a:p>
            <a:r>
              <a:rPr lang="en-US" sz="2000" dirty="0"/>
              <a:t>Hardcoded IP addresses prevent flexibility</a:t>
            </a:r>
          </a:p>
          <a:p>
            <a:r>
              <a:rPr lang="en-US" sz="2000" dirty="0"/>
              <a:t>It can be difficult or inconvenient to test new updates on hardware that's in use</a:t>
            </a:r>
          </a:p>
        </p:txBody>
      </p:sp>
      <p:sp>
        <p:nvSpPr>
          <p:cNvPr id="11" name="TextBox 10">
            <a:extLst>
              <a:ext uri="{FF2B5EF4-FFF2-40B4-BE49-F238E27FC236}">
                <a16:creationId xmlns:a16="http://schemas.microsoft.com/office/drawing/2014/main" id="{1D51EE91-1B66-4F04-8C94-C02F00C577BF}"/>
              </a:ext>
            </a:extLst>
          </p:cNvPr>
          <p:cNvSpPr txBox="1"/>
          <p:nvPr/>
        </p:nvSpPr>
        <p:spPr>
          <a:xfrm>
            <a:off x="7583484" y="3061433"/>
            <a:ext cx="2204547" cy="461665"/>
          </a:xfrm>
          <a:prstGeom prst="rect">
            <a:avLst/>
          </a:prstGeom>
          <a:noFill/>
          <a:ln>
            <a:noFill/>
          </a:ln>
          <a:effectLst/>
        </p:spPr>
        <p:txBody>
          <a:bodyPr wrap="square" rtlCol="0">
            <a:spAutoFit/>
          </a:bodyPr>
          <a:lstStyle/>
          <a:p>
            <a:pPr algn="ct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Best practice</a:t>
            </a:r>
          </a:p>
        </p:txBody>
      </p:sp>
      <p:sp>
        <p:nvSpPr>
          <p:cNvPr id="7" name="Content Placeholder 6">
            <a:extLst>
              <a:ext uri="{FF2B5EF4-FFF2-40B4-BE49-F238E27FC236}">
                <a16:creationId xmlns:a16="http://schemas.microsoft.com/office/drawing/2014/main" id="{4DC09220-1370-47C9-993B-5C62B538AE38}"/>
              </a:ext>
            </a:extLst>
          </p:cNvPr>
          <p:cNvSpPr>
            <a:spLocks noGrp="1"/>
          </p:cNvSpPr>
          <p:nvPr>
            <p:ph idx="13"/>
          </p:nvPr>
        </p:nvSpPr>
        <p:spPr>
          <a:xfrm>
            <a:off x="6277356" y="3672496"/>
            <a:ext cx="5504688" cy="2336430"/>
          </a:xfrm>
        </p:spPr>
        <p:txBody>
          <a:bodyPr/>
          <a:lstStyle/>
          <a:p>
            <a:r>
              <a:rPr lang="en-US" sz="2000" dirty="0"/>
              <a:t>Automate deployment of new resources with identical configurations</a:t>
            </a:r>
          </a:p>
          <a:p>
            <a:r>
              <a:rPr lang="en-US" sz="2000" dirty="0"/>
              <a:t>Terminate resources that are not in use</a:t>
            </a:r>
          </a:p>
          <a:p>
            <a:r>
              <a:rPr lang="en-US" sz="2000" dirty="0"/>
              <a:t>Switch to new IP addresses automatically</a:t>
            </a:r>
          </a:p>
          <a:p>
            <a:r>
              <a:rPr lang="en-US" sz="2000" dirty="0"/>
              <a:t>Test updates on new resources, and then replace old resources with updated ones</a:t>
            </a:r>
          </a:p>
        </p:txBody>
      </p:sp>
      <p:sp>
        <p:nvSpPr>
          <p:cNvPr id="3" name="Footer Placeholder 2">
            <a:extLst>
              <a:ext uri="{FF2B5EF4-FFF2-40B4-BE49-F238E27FC236}">
                <a16:creationId xmlns:a16="http://schemas.microsoft.com/office/drawing/2014/main" id="{01343277-CCC7-4597-B1E7-6C6AF31D2E2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0C8BB942-1098-4E80-A3BE-F306498BC27C}"/>
              </a:ext>
            </a:extLst>
          </p:cNvPr>
          <p:cNvSpPr>
            <a:spLocks noGrp="1"/>
          </p:cNvSpPr>
          <p:nvPr>
            <p:ph type="sldNum" sz="quarter" idx="12"/>
          </p:nvPr>
        </p:nvSpPr>
        <p:spPr/>
        <p:txBody>
          <a:bodyPr/>
          <a:lstStyle/>
          <a:p>
            <a:fld id="{B6A95138-A96E-2F42-A959-2EFD44FE4AB7}" type="slidenum">
              <a:rPr lang="en-US" smtClean="0"/>
              <a:t>25</a:t>
            </a:fld>
            <a:endParaRPr lang="en-US" dirty="0"/>
          </a:p>
        </p:txBody>
      </p:sp>
    </p:spTree>
    <p:custDataLst>
      <p:tags r:id="rId1"/>
    </p:custDataLst>
    <p:extLst>
      <p:ext uri="{BB962C8B-B14F-4D97-AF65-F5344CB8AC3E}">
        <p14:creationId xmlns:p14="http://schemas.microsoft.com/office/powerpoint/2010/main" val="3768251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p:cNvSpPr>
            <a:spLocks noGrp="1"/>
          </p:cNvSpPr>
          <p:nvPr>
            <p:ph type="title"/>
          </p:nvPr>
        </p:nvSpPr>
        <p:spPr/>
        <p:txBody>
          <a:bodyPr>
            <a:noAutofit/>
          </a:bodyPr>
          <a:lstStyle/>
          <a:p>
            <a:r>
              <a:rPr lang="en-US" dirty="0"/>
              <a:t>4. </a:t>
            </a:r>
            <a:r>
              <a:rPr lang="en-US"/>
              <a:t>Use loosely coupled </a:t>
            </a:r>
            <a:r>
              <a:rPr lang="en-US" dirty="0"/>
              <a:t>components</a:t>
            </a:r>
          </a:p>
        </p:txBody>
      </p:sp>
      <p:sp>
        <p:nvSpPr>
          <p:cNvPr id="3" name="Content Placeholder 2"/>
          <p:cNvSpPr>
            <a:spLocks noGrp="1"/>
          </p:cNvSpPr>
          <p:nvPr>
            <p:ph idx="4294967295"/>
          </p:nvPr>
        </p:nvSpPr>
        <p:spPr>
          <a:xfrm>
            <a:off x="2950369" y="1412875"/>
            <a:ext cx="6291263" cy="1188720"/>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0" rIns="91440" bIns="0" rtlCol="0" anchor="ctr">
            <a:normAutofit/>
          </a:bodyPr>
          <a:lstStyle/>
          <a:p>
            <a:pPr marL="0" indent="0" algn="ctr">
              <a:spcAft>
                <a:spcPts val="800"/>
              </a:spcAft>
              <a:buNone/>
            </a:pPr>
            <a:r>
              <a:rPr lang="en-US" i="1" dirty="0"/>
              <a:t>Design architectures with independent components.</a:t>
            </a:r>
          </a:p>
        </p:txBody>
      </p:sp>
      <p:grpSp>
        <p:nvGrpSpPr>
          <p:cNvPr id="8" name="Group 7" descr="Anti pattern where each of the three EC2 instances in the web tier are connected to each of the three EC2 instances in the application tier in a tightly coupled architecture.">
            <a:extLst>
              <a:ext uri="{FF2B5EF4-FFF2-40B4-BE49-F238E27FC236}">
                <a16:creationId xmlns:a16="http://schemas.microsoft.com/office/drawing/2014/main" id="{B5EDA45E-8736-4708-B819-1B7D90C4E64F}"/>
              </a:ext>
            </a:extLst>
          </p:cNvPr>
          <p:cNvGrpSpPr/>
          <p:nvPr/>
        </p:nvGrpSpPr>
        <p:grpSpPr>
          <a:xfrm>
            <a:off x="1356360" y="2939495"/>
            <a:ext cx="3383280" cy="3364348"/>
            <a:chOff x="1510287" y="2939495"/>
            <a:chExt cx="3383280" cy="3364348"/>
          </a:xfrm>
        </p:grpSpPr>
        <p:sp>
          <p:nvSpPr>
            <p:cNvPr id="129" name="TextBox 128"/>
            <p:cNvSpPr txBox="1"/>
            <p:nvPr/>
          </p:nvSpPr>
          <p:spPr>
            <a:xfrm>
              <a:off x="2114633" y="2939495"/>
              <a:ext cx="2174589" cy="461665"/>
            </a:xfrm>
            <a:prstGeom prst="rect">
              <a:avLst/>
            </a:prstGeom>
            <a:noFill/>
          </p:spPr>
          <p:txBody>
            <a:bodyPr wrap="square" rtlCol="0">
              <a:spAutoFit/>
            </a:bodyPr>
            <a:lstStyle/>
            <a:p>
              <a:pPr algn="ctr"/>
              <a:r>
                <a:rPr lang="en-US" sz="2400"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Anti-pattern</a:t>
              </a:r>
            </a:p>
          </p:txBody>
        </p:sp>
        <p:grpSp>
          <p:nvGrpSpPr>
            <p:cNvPr id="5" name="Group 4">
              <a:extLst>
                <a:ext uri="{FF2B5EF4-FFF2-40B4-BE49-F238E27FC236}">
                  <a16:creationId xmlns:a16="http://schemas.microsoft.com/office/drawing/2014/main" id="{3708C884-E21F-4CAB-A8E9-4C1F38EDA624}"/>
                </a:ext>
              </a:extLst>
            </p:cNvPr>
            <p:cNvGrpSpPr/>
            <p:nvPr/>
          </p:nvGrpSpPr>
          <p:grpSpPr>
            <a:xfrm>
              <a:off x="1510287" y="3466960"/>
              <a:ext cx="3383280" cy="2836883"/>
              <a:chOff x="1510287" y="3466960"/>
              <a:chExt cx="3383280" cy="2836883"/>
            </a:xfrm>
          </p:grpSpPr>
          <p:sp>
            <p:nvSpPr>
              <p:cNvPr id="88" name="TextBox 87"/>
              <p:cNvSpPr txBox="1"/>
              <p:nvPr/>
            </p:nvSpPr>
            <p:spPr>
              <a:xfrm>
                <a:off x="1510287" y="5663763"/>
                <a:ext cx="3383280" cy="640080"/>
              </a:xfrm>
              <a:prstGeom prst="rect">
                <a:avLst/>
              </a:prstGeom>
              <a:solidFill>
                <a:schemeClr val="accent4">
                  <a:lumMod val="20000"/>
                  <a:lumOff val="80000"/>
                </a:schemeClr>
              </a:solidFill>
              <a:ln>
                <a:solidFill>
                  <a:schemeClr val="tx1"/>
                </a:solidFill>
              </a:ln>
            </p:spPr>
            <p:txBody>
              <a:bodyPr wrap="square" rtlCol="0" anchor="b">
                <a:spAutoFit/>
              </a:bodyPr>
              <a:lstStyle/>
              <a:p>
                <a:pPr algn="ctr"/>
                <a:r>
                  <a:rPr lang="en-US" sz="1867" dirty="0">
                    <a:latin typeface="Amazon Ember Light" charset="0"/>
                    <a:ea typeface="Amazon Ember Light" charset="0"/>
                    <a:cs typeface="Amazon Ember Light" charset="0"/>
                  </a:rPr>
                  <a:t>Web servers </a:t>
                </a:r>
                <a:r>
                  <a:rPr lang="en-US" sz="1867" dirty="0">
                    <a:solidFill>
                      <a:srgbClr val="C00000"/>
                    </a:solidFill>
                    <a:latin typeface="Amazon Ember Light" charset="0"/>
                    <a:ea typeface="Amazon Ember Light" charset="0"/>
                    <a:cs typeface="Amazon Ember Light" charset="0"/>
                  </a:rPr>
                  <a:t>tightly coupled </a:t>
                </a:r>
                <a:r>
                  <a:rPr lang="en-US" sz="1867" dirty="0">
                    <a:latin typeface="Amazon Ember Light" charset="0"/>
                    <a:ea typeface="Amazon Ember Light" charset="0"/>
                    <a:cs typeface="Amazon Ember Light" charset="0"/>
                  </a:rPr>
                  <a:t>to application servers</a:t>
                </a:r>
              </a:p>
            </p:txBody>
          </p:sp>
          <p:sp>
            <p:nvSpPr>
              <p:cNvPr id="89" name="Rectangle 88"/>
              <p:cNvSpPr/>
              <p:nvPr/>
            </p:nvSpPr>
            <p:spPr>
              <a:xfrm>
                <a:off x="1510287" y="3466960"/>
                <a:ext cx="3383280" cy="640080"/>
              </a:xfrm>
              <a:prstGeom prst="rect">
                <a:avLst/>
              </a:prstGeom>
              <a:solidFill>
                <a:schemeClr val="accent4">
                  <a:lumMod val="20000"/>
                  <a:lumOff val="80000"/>
                </a:schemeClr>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Light" charset="0"/>
                  <a:ea typeface="Amazon Ember Light" charset="0"/>
                  <a:cs typeface="Amazon Ember Light" charset="0"/>
                </a:endParaRPr>
              </a:p>
            </p:txBody>
          </p:sp>
          <p:sp>
            <p:nvSpPr>
              <p:cNvPr id="90" name="Rectangle 89"/>
              <p:cNvSpPr/>
              <p:nvPr/>
            </p:nvSpPr>
            <p:spPr>
              <a:xfrm>
                <a:off x="1510287" y="4922350"/>
                <a:ext cx="3383280" cy="640080"/>
              </a:xfrm>
              <a:prstGeom prst="rect">
                <a:avLst/>
              </a:prstGeom>
              <a:solidFill>
                <a:schemeClr val="accent5">
                  <a:lumMod val="20000"/>
                  <a:lumOff val="8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Light" charset="0"/>
                  <a:ea typeface="Amazon Ember Light" charset="0"/>
                  <a:cs typeface="Amazon Ember Light" charset="0"/>
                </a:endParaRPr>
              </a:p>
            </p:txBody>
          </p:sp>
          <p:sp>
            <p:nvSpPr>
              <p:cNvPr id="97" name="TextBox 96"/>
              <p:cNvSpPr txBox="1"/>
              <p:nvPr/>
            </p:nvSpPr>
            <p:spPr>
              <a:xfrm>
                <a:off x="3764225" y="3483421"/>
                <a:ext cx="1088224" cy="646331"/>
              </a:xfrm>
              <a:prstGeom prst="rect">
                <a:avLst/>
              </a:prstGeom>
              <a:noFill/>
            </p:spPr>
            <p:txBody>
              <a:bodyPr wrap="square" rtlCol="0" anchor="b">
                <a:spAutoFit/>
              </a:bodyPr>
              <a:lstStyle/>
              <a:p>
                <a:pPr algn="r"/>
                <a:r>
                  <a:rPr lang="en-US" dirty="0">
                    <a:latin typeface="Amazon Ember Light" charset="0"/>
                    <a:ea typeface="Amazon Ember Light" charset="0"/>
                    <a:cs typeface="Amazon Ember Light" charset="0"/>
                  </a:rPr>
                  <a:t>Web servers</a:t>
                </a:r>
              </a:p>
            </p:txBody>
          </p:sp>
          <p:sp>
            <p:nvSpPr>
              <p:cNvPr id="98" name="TextBox 97"/>
              <p:cNvSpPr txBox="1"/>
              <p:nvPr/>
            </p:nvSpPr>
            <p:spPr>
              <a:xfrm>
                <a:off x="3480849" y="4907585"/>
                <a:ext cx="1371600" cy="640080"/>
              </a:xfrm>
              <a:prstGeom prst="rect">
                <a:avLst/>
              </a:prstGeom>
              <a:noFill/>
            </p:spPr>
            <p:txBody>
              <a:bodyPr wrap="square" rtlCol="0" anchor="b">
                <a:spAutoFit/>
              </a:bodyPr>
              <a:lstStyle/>
              <a:p>
                <a:pPr algn="r"/>
                <a:r>
                  <a:rPr lang="en-US" dirty="0">
                    <a:latin typeface="Amazon Ember Light" charset="0"/>
                    <a:ea typeface="Amazon Ember Light" charset="0"/>
                    <a:cs typeface="Amazon Ember Light" charset="0"/>
                  </a:rPr>
                  <a:t>Application servers</a:t>
                </a:r>
              </a:p>
            </p:txBody>
          </p:sp>
          <p:cxnSp>
            <p:nvCxnSpPr>
              <p:cNvPr id="99" name="Straight Connector 98"/>
              <p:cNvCxnSpPr>
                <a:cxnSpLocks/>
              </p:cNvCxnSpPr>
              <p:nvPr/>
            </p:nvCxnSpPr>
            <p:spPr>
              <a:xfrm>
                <a:off x="2170234" y="4051858"/>
                <a:ext cx="0"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a:cxnSpLocks/>
              </p:cNvCxnSpPr>
              <p:nvPr/>
            </p:nvCxnSpPr>
            <p:spPr>
              <a:xfrm>
                <a:off x="3239579" y="4051858"/>
                <a:ext cx="0"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a:cxnSpLocks/>
              </p:cNvCxnSpPr>
              <p:nvPr/>
            </p:nvCxnSpPr>
            <p:spPr>
              <a:xfrm>
                <a:off x="2704906" y="4051858"/>
                <a:ext cx="0"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a:cxnSpLocks/>
              </p:cNvCxnSpPr>
              <p:nvPr/>
            </p:nvCxnSpPr>
            <p:spPr>
              <a:xfrm>
                <a:off x="2170234" y="4051858"/>
                <a:ext cx="534672"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a:cxnSpLocks/>
              </p:cNvCxnSpPr>
              <p:nvPr/>
            </p:nvCxnSpPr>
            <p:spPr>
              <a:xfrm>
                <a:off x="2170235" y="4051858"/>
                <a:ext cx="1069345"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a:cxnSpLocks/>
              </p:cNvCxnSpPr>
              <p:nvPr/>
            </p:nvCxnSpPr>
            <p:spPr>
              <a:xfrm flipH="1">
                <a:off x="2170234" y="4051858"/>
                <a:ext cx="534672"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a:cxnSpLocks/>
              </p:cNvCxnSpPr>
              <p:nvPr/>
            </p:nvCxnSpPr>
            <p:spPr>
              <a:xfrm>
                <a:off x="2704907" y="4051858"/>
                <a:ext cx="534673"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a:cxnSpLocks/>
              </p:cNvCxnSpPr>
              <p:nvPr/>
            </p:nvCxnSpPr>
            <p:spPr>
              <a:xfrm flipH="1">
                <a:off x="2704907" y="4051858"/>
                <a:ext cx="534673"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cxnSpLocks/>
              </p:cNvCxnSpPr>
              <p:nvPr/>
            </p:nvCxnSpPr>
            <p:spPr>
              <a:xfrm flipH="1">
                <a:off x="2170235" y="4051858"/>
                <a:ext cx="1069345"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pic>
            <p:nvPicPr>
              <p:cNvPr id="47" name="Graphic 46">
                <a:extLst>
                  <a:ext uri="{FF2B5EF4-FFF2-40B4-BE49-F238E27FC236}">
                    <a16:creationId xmlns:a16="http://schemas.microsoft.com/office/drawing/2014/main" id="{48AD5B9D-04E1-4684-B954-81F04139987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8793" y="3560713"/>
                <a:ext cx="469900" cy="469900"/>
              </a:xfrm>
              <a:prstGeom prst="rect">
                <a:avLst/>
              </a:prstGeom>
            </p:spPr>
          </p:pic>
          <p:pic>
            <p:nvPicPr>
              <p:cNvPr id="49" name="Graphic 48">
                <a:extLst>
                  <a:ext uri="{FF2B5EF4-FFF2-40B4-BE49-F238E27FC236}">
                    <a16:creationId xmlns:a16="http://schemas.microsoft.com/office/drawing/2014/main" id="{1D933BDB-E3CA-4725-A08E-7CFD9693ADD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2197" y="3560713"/>
                <a:ext cx="469900" cy="469900"/>
              </a:xfrm>
              <a:prstGeom prst="rect">
                <a:avLst/>
              </a:prstGeom>
            </p:spPr>
          </p:pic>
          <p:pic>
            <p:nvPicPr>
              <p:cNvPr id="50" name="Graphic 49">
                <a:extLst>
                  <a:ext uri="{FF2B5EF4-FFF2-40B4-BE49-F238E27FC236}">
                    <a16:creationId xmlns:a16="http://schemas.microsoft.com/office/drawing/2014/main" id="{C6ACD33A-2CA1-4783-9FE2-28C7EEF6F68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15600" y="3560713"/>
                <a:ext cx="469900" cy="469900"/>
              </a:xfrm>
              <a:prstGeom prst="rect">
                <a:avLst/>
              </a:prstGeom>
            </p:spPr>
          </p:pic>
          <p:pic>
            <p:nvPicPr>
              <p:cNvPr id="51" name="Graphic 50">
                <a:extLst>
                  <a:ext uri="{FF2B5EF4-FFF2-40B4-BE49-F238E27FC236}">
                    <a16:creationId xmlns:a16="http://schemas.microsoft.com/office/drawing/2014/main" id="{F1C07A67-00C1-4F5C-8738-F848813115A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8791" y="5029296"/>
                <a:ext cx="469900" cy="469900"/>
              </a:xfrm>
              <a:prstGeom prst="rect">
                <a:avLst/>
              </a:prstGeom>
            </p:spPr>
          </p:pic>
          <p:pic>
            <p:nvPicPr>
              <p:cNvPr id="52" name="Graphic 51">
                <a:extLst>
                  <a:ext uri="{FF2B5EF4-FFF2-40B4-BE49-F238E27FC236}">
                    <a16:creationId xmlns:a16="http://schemas.microsoft.com/office/drawing/2014/main" id="{F1A88233-2D7D-4B17-9E5A-3B18ADB675F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2195" y="5029296"/>
                <a:ext cx="469900" cy="469900"/>
              </a:xfrm>
              <a:prstGeom prst="rect">
                <a:avLst/>
              </a:prstGeom>
            </p:spPr>
          </p:pic>
          <p:pic>
            <p:nvPicPr>
              <p:cNvPr id="53" name="Graphic 52">
                <a:extLst>
                  <a:ext uri="{FF2B5EF4-FFF2-40B4-BE49-F238E27FC236}">
                    <a16:creationId xmlns:a16="http://schemas.microsoft.com/office/drawing/2014/main" id="{D00E4856-8C51-4F20-A908-051B9C32FD7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15598" y="5029296"/>
                <a:ext cx="469900" cy="469900"/>
              </a:xfrm>
              <a:prstGeom prst="rect">
                <a:avLst/>
              </a:prstGeom>
            </p:spPr>
          </p:pic>
        </p:grpSp>
      </p:grpSp>
      <p:grpSp>
        <p:nvGrpSpPr>
          <p:cNvPr id="7" name="Group 6" descr="best practice where each of the three ec2 instances in the web tier is connected to Elastic Load Balancing, which distributes application traffic across three ec2 instances in the application tier in a decoupled architecture.">
            <a:extLst>
              <a:ext uri="{FF2B5EF4-FFF2-40B4-BE49-F238E27FC236}">
                <a16:creationId xmlns:a16="http://schemas.microsoft.com/office/drawing/2014/main" id="{C29233FD-A24E-45FE-A893-65B8CE981C01}"/>
              </a:ext>
            </a:extLst>
          </p:cNvPr>
          <p:cNvGrpSpPr/>
          <p:nvPr/>
        </p:nvGrpSpPr>
        <p:grpSpPr>
          <a:xfrm>
            <a:off x="7278605" y="2939495"/>
            <a:ext cx="3730792" cy="3364349"/>
            <a:chOff x="7365633" y="2939495"/>
            <a:chExt cx="3730792" cy="3364349"/>
          </a:xfrm>
        </p:grpSpPr>
        <p:sp>
          <p:nvSpPr>
            <p:cNvPr id="125" name="TextBox 124"/>
            <p:cNvSpPr txBox="1"/>
            <p:nvPr/>
          </p:nvSpPr>
          <p:spPr>
            <a:xfrm>
              <a:off x="8143735" y="2939495"/>
              <a:ext cx="2174589" cy="461665"/>
            </a:xfrm>
            <a:prstGeom prst="rect">
              <a:avLst/>
            </a:prstGeom>
            <a:noFill/>
          </p:spPr>
          <p:txBody>
            <a:bodyPr wrap="square" rtlCol="0">
              <a:spAutoFit/>
            </a:bodyPr>
            <a:lstStyle/>
            <a:p>
              <a:pPr algn="ct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Best practice</a:t>
              </a:r>
            </a:p>
          </p:txBody>
        </p:sp>
        <p:grpSp>
          <p:nvGrpSpPr>
            <p:cNvPr id="6" name="Group 5">
              <a:extLst>
                <a:ext uri="{FF2B5EF4-FFF2-40B4-BE49-F238E27FC236}">
                  <a16:creationId xmlns:a16="http://schemas.microsoft.com/office/drawing/2014/main" id="{FC56755C-E234-4BCF-A0EA-2B9719B69E8E}"/>
                </a:ext>
              </a:extLst>
            </p:cNvPr>
            <p:cNvGrpSpPr/>
            <p:nvPr/>
          </p:nvGrpSpPr>
          <p:grpSpPr>
            <a:xfrm>
              <a:off x="7365633" y="3471310"/>
              <a:ext cx="3730792" cy="2832534"/>
              <a:chOff x="7365633" y="3471310"/>
              <a:chExt cx="3730792" cy="2832534"/>
            </a:xfrm>
          </p:grpSpPr>
          <p:sp>
            <p:nvSpPr>
              <p:cNvPr id="107" name="Rectangle 106"/>
              <p:cNvSpPr/>
              <p:nvPr/>
            </p:nvSpPr>
            <p:spPr>
              <a:xfrm>
                <a:off x="7365634" y="3471310"/>
                <a:ext cx="3383280" cy="640080"/>
              </a:xfrm>
              <a:prstGeom prst="rect">
                <a:avLst/>
              </a:prstGeom>
              <a:solidFill>
                <a:schemeClr val="accent4">
                  <a:lumMod val="20000"/>
                  <a:lumOff val="80000"/>
                </a:schemeClr>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Light" charset="0"/>
                  <a:ea typeface="Amazon Ember Light" charset="0"/>
                  <a:cs typeface="Amazon Ember Light" charset="0"/>
                </a:endParaRPr>
              </a:p>
            </p:txBody>
          </p:sp>
          <p:sp>
            <p:nvSpPr>
              <p:cNvPr id="108" name="Rectangle 107"/>
              <p:cNvSpPr/>
              <p:nvPr/>
            </p:nvSpPr>
            <p:spPr>
              <a:xfrm>
                <a:off x="7365634" y="4922351"/>
                <a:ext cx="3383280" cy="640080"/>
              </a:xfrm>
              <a:prstGeom prst="rect">
                <a:avLst/>
              </a:prstGeom>
              <a:solidFill>
                <a:schemeClr val="accent5">
                  <a:lumMod val="20000"/>
                  <a:lumOff val="8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Light" charset="0"/>
                  <a:ea typeface="Amazon Ember Light" charset="0"/>
                  <a:cs typeface="Amazon Ember Light" charset="0"/>
                </a:endParaRPr>
              </a:p>
            </p:txBody>
          </p:sp>
          <p:sp>
            <p:nvSpPr>
              <p:cNvPr id="115" name="TextBox 114"/>
              <p:cNvSpPr txBox="1"/>
              <p:nvPr/>
            </p:nvSpPr>
            <p:spPr>
              <a:xfrm>
                <a:off x="9658838" y="3475802"/>
                <a:ext cx="1104723" cy="646331"/>
              </a:xfrm>
              <a:prstGeom prst="rect">
                <a:avLst/>
              </a:prstGeom>
              <a:noFill/>
            </p:spPr>
            <p:txBody>
              <a:bodyPr wrap="square" rtlCol="0" anchor="b">
                <a:spAutoFit/>
              </a:bodyPr>
              <a:lstStyle/>
              <a:p>
                <a:pPr algn="r"/>
                <a:r>
                  <a:rPr lang="en-US" dirty="0">
                    <a:latin typeface="Amazon Ember Light" charset="0"/>
                    <a:ea typeface="Amazon Ember Light" charset="0"/>
                    <a:cs typeface="Amazon Ember Light" charset="0"/>
                  </a:rPr>
                  <a:t>Web servers</a:t>
                </a:r>
              </a:p>
            </p:txBody>
          </p:sp>
          <p:sp>
            <p:nvSpPr>
              <p:cNvPr id="116" name="TextBox 115"/>
              <p:cNvSpPr txBox="1"/>
              <p:nvPr/>
            </p:nvSpPr>
            <p:spPr>
              <a:xfrm>
                <a:off x="9391961" y="4901334"/>
                <a:ext cx="1371600" cy="640080"/>
              </a:xfrm>
              <a:prstGeom prst="rect">
                <a:avLst/>
              </a:prstGeom>
              <a:noFill/>
            </p:spPr>
            <p:txBody>
              <a:bodyPr wrap="square" rtlCol="0" anchor="b">
                <a:spAutoFit/>
              </a:bodyPr>
              <a:lstStyle/>
              <a:p>
                <a:pPr algn="r"/>
                <a:r>
                  <a:rPr lang="en-US" dirty="0">
                    <a:latin typeface="Amazon Ember Light" charset="0"/>
                    <a:ea typeface="Amazon Ember Light" charset="0"/>
                    <a:cs typeface="Amazon Ember Light" charset="0"/>
                  </a:rPr>
                  <a:t>Application servers</a:t>
                </a:r>
              </a:p>
            </p:txBody>
          </p:sp>
          <p:cxnSp>
            <p:nvCxnSpPr>
              <p:cNvPr id="117" name="Straight Connector 116"/>
              <p:cNvCxnSpPr>
                <a:cxnSpLocks/>
              </p:cNvCxnSpPr>
              <p:nvPr/>
            </p:nvCxnSpPr>
            <p:spPr>
              <a:xfrm>
                <a:off x="8052465" y="4051859"/>
                <a:ext cx="550199" cy="305829"/>
              </a:xfrm>
              <a:prstGeom prst="line">
                <a:avLst/>
              </a:prstGeom>
              <a:ln>
                <a:solidFill>
                  <a:srgbClr val="00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a:cxnSpLocks/>
              </p:cNvCxnSpPr>
              <p:nvPr/>
            </p:nvCxnSpPr>
            <p:spPr>
              <a:xfrm flipH="1">
                <a:off x="8602664" y="4051859"/>
                <a:ext cx="535357" cy="305829"/>
              </a:xfrm>
              <a:prstGeom prst="line">
                <a:avLst/>
              </a:prstGeom>
              <a:ln>
                <a:solidFill>
                  <a:srgbClr val="00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a:cxnSpLocks/>
              </p:cNvCxnSpPr>
              <p:nvPr/>
            </p:nvCxnSpPr>
            <p:spPr>
              <a:xfrm flipV="1">
                <a:off x="8052465" y="4706938"/>
                <a:ext cx="550199" cy="293291"/>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cxnSpLocks/>
              </p:cNvCxnSpPr>
              <p:nvPr/>
            </p:nvCxnSpPr>
            <p:spPr>
              <a:xfrm flipH="1" flipV="1">
                <a:off x="8602663" y="4706938"/>
                <a:ext cx="443" cy="293291"/>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a:cxnSpLocks/>
              </p:cNvCxnSpPr>
              <p:nvPr/>
            </p:nvCxnSpPr>
            <p:spPr>
              <a:xfrm flipH="1" flipV="1">
                <a:off x="8602664" y="4706938"/>
                <a:ext cx="535357" cy="293291"/>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sp>
            <p:nvSpPr>
              <p:cNvPr id="122" name="TextBox 121"/>
              <p:cNvSpPr txBox="1"/>
              <p:nvPr/>
            </p:nvSpPr>
            <p:spPr>
              <a:xfrm flipH="1">
                <a:off x="7365633" y="5663764"/>
                <a:ext cx="3383280" cy="640080"/>
              </a:xfrm>
              <a:prstGeom prst="rect">
                <a:avLst/>
              </a:prstGeom>
              <a:solidFill>
                <a:schemeClr val="accent4">
                  <a:lumMod val="20000"/>
                  <a:lumOff val="80000"/>
                </a:schemeClr>
              </a:solidFill>
              <a:ln>
                <a:solidFill>
                  <a:schemeClr val="tx1"/>
                </a:solidFill>
              </a:ln>
            </p:spPr>
            <p:txBody>
              <a:bodyPr wrap="square" rtlCol="0" anchor="b">
                <a:spAutoFit/>
              </a:bodyPr>
              <a:lstStyle/>
              <a:p>
                <a:pPr algn="ctr"/>
                <a:r>
                  <a:rPr lang="en-US" sz="1867" dirty="0">
                    <a:solidFill>
                      <a:schemeClr val="accent5"/>
                    </a:solidFill>
                    <a:latin typeface="Amazon Ember Light" charset="0"/>
                    <a:ea typeface="Amazon Ember Light" charset="0"/>
                    <a:cs typeface="Amazon Ember Light" charset="0"/>
                  </a:rPr>
                  <a:t>Decoupled</a:t>
                </a:r>
                <a:r>
                  <a:rPr lang="en-US" sz="1867" dirty="0">
                    <a:solidFill>
                      <a:srgbClr val="008000"/>
                    </a:solidFill>
                    <a:latin typeface="Amazon Ember Light" charset="0"/>
                    <a:ea typeface="Amazon Ember Light" charset="0"/>
                    <a:cs typeface="Amazon Ember Light" charset="0"/>
                  </a:rPr>
                  <a:t> </a:t>
                </a:r>
                <a:r>
                  <a:rPr lang="en-US" sz="1867" dirty="0">
                    <a:latin typeface="Amazon Ember Light" charset="0"/>
                    <a:ea typeface="Amazon Ember Light" charset="0"/>
                    <a:cs typeface="Amazon Ember Light" charset="0"/>
                  </a:rPr>
                  <a:t>with a load balancer</a:t>
                </a:r>
              </a:p>
            </p:txBody>
          </p:sp>
          <p:sp>
            <p:nvSpPr>
              <p:cNvPr id="124" name="TextBox 123"/>
              <p:cNvSpPr txBox="1"/>
              <p:nvPr/>
            </p:nvSpPr>
            <p:spPr>
              <a:xfrm>
                <a:off x="8901865" y="4341396"/>
                <a:ext cx="2194560" cy="338554"/>
              </a:xfrm>
              <a:prstGeom prst="rect">
                <a:avLst/>
              </a:prstGeom>
              <a:noFill/>
            </p:spPr>
            <p:txBody>
              <a:bodyPr wrap="square" rtlCol="0">
                <a:spAutoFit/>
              </a:bodyPr>
              <a:lstStyle/>
              <a:p>
                <a:pPr algn="ctr"/>
                <a:r>
                  <a:rPr lang="en-US" sz="1600" dirty="0">
                    <a:latin typeface="Amazon Ember Light" charset="0"/>
                    <a:ea typeface="Amazon Ember Light" charset="0"/>
                    <a:cs typeface="Amazon Ember Light" charset="0"/>
                  </a:rPr>
                  <a:t>Elastic Load Balancing</a:t>
                </a:r>
              </a:p>
            </p:txBody>
          </p:sp>
          <p:cxnSp>
            <p:nvCxnSpPr>
              <p:cNvPr id="127" name="Straight Connector 126"/>
              <p:cNvCxnSpPr>
                <a:cxnSpLocks/>
              </p:cNvCxnSpPr>
              <p:nvPr/>
            </p:nvCxnSpPr>
            <p:spPr>
              <a:xfrm flipV="1">
                <a:off x="8602663" y="4051859"/>
                <a:ext cx="443" cy="305829"/>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pic>
            <p:nvPicPr>
              <p:cNvPr id="54" name="Graphic 53">
                <a:extLst>
                  <a:ext uri="{FF2B5EF4-FFF2-40B4-BE49-F238E27FC236}">
                    <a16:creationId xmlns:a16="http://schemas.microsoft.com/office/drawing/2014/main" id="{4422B43F-808C-4054-B207-C8CEC4F974A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6973" y="3560713"/>
                <a:ext cx="469900" cy="469900"/>
              </a:xfrm>
              <a:prstGeom prst="rect">
                <a:avLst/>
              </a:prstGeom>
            </p:spPr>
          </p:pic>
          <p:pic>
            <p:nvPicPr>
              <p:cNvPr id="55" name="Graphic 54">
                <a:extLst>
                  <a:ext uri="{FF2B5EF4-FFF2-40B4-BE49-F238E27FC236}">
                    <a16:creationId xmlns:a16="http://schemas.microsoft.com/office/drawing/2014/main" id="{B2A89B63-2222-4B68-A626-5282A9B92F5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70377" y="3560713"/>
                <a:ext cx="469900" cy="469900"/>
              </a:xfrm>
              <a:prstGeom prst="rect">
                <a:avLst/>
              </a:prstGeom>
            </p:spPr>
          </p:pic>
          <p:pic>
            <p:nvPicPr>
              <p:cNvPr id="56" name="Graphic 55">
                <a:extLst>
                  <a:ext uri="{FF2B5EF4-FFF2-40B4-BE49-F238E27FC236}">
                    <a16:creationId xmlns:a16="http://schemas.microsoft.com/office/drawing/2014/main" id="{75904665-3651-4B4E-B6A0-CB7ED396DC4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3780" y="3560713"/>
                <a:ext cx="469900" cy="469900"/>
              </a:xfrm>
              <a:prstGeom prst="rect">
                <a:avLst/>
              </a:prstGeom>
            </p:spPr>
          </p:pic>
          <p:pic>
            <p:nvPicPr>
              <p:cNvPr id="57" name="Graphic 56">
                <a:extLst>
                  <a:ext uri="{FF2B5EF4-FFF2-40B4-BE49-F238E27FC236}">
                    <a16:creationId xmlns:a16="http://schemas.microsoft.com/office/drawing/2014/main" id="{21684075-23AD-418E-A138-682AAC25F31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6971" y="5029296"/>
                <a:ext cx="469900" cy="469900"/>
              </a:xfrm>
              <a:prstGeom prst="rect">
                <a:avLst/>
              </a:prstGeom>
            </p:spPr>
          </p:pic>
          <p:pic>
            <p:nvPicPr>
              <p:cNvPr id="58" name="Graphic 57">
                <a:extLst>
                  <a:ext uri="{FF2B5EF4-FFF2-40B4-BE49-F238E27FC236}">
                    <a16:creationId xmlns:a16="http://schemas.microsoft.com/office/drawing/2014/main" id="{E8DD913F-108F-496B-9303-974156949F7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70375" y="5029296"/>
                <a:ext cx="469900" cy="469900"/>
              </a:xfrm>
              <a:prstGeom prst="rect">
                <a:avLst/>
              </a:prstGeom>
            </p:spPr>
          </p:pic>
          <p:pic>
            <p:nvPicPr>
              <p:cNvPr id="59" name="Graphic 58">
                <a:extLst>
                  <a:ext uri="{FF2B5EF4-FFF2-40B4-BE49-F238E27FC236}">
                    <a16:creationId xmlns:a16="http://schemas.microsoft.com/office/drawing/2014/main" id="{225F59B4-E2C7-4450-B34C-F0B6B4740F9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3778" y="5029296"/>
                <a:ext cx="469900" cy="469900"/>
              </a:xfrm>
              <a:prstGeom prst="rect">
                <a:avLst/>
              </a:prstGeom>
            </p:spPr>
          </p:pic>
          <p:pic>
            <p:nvPicPr>
              <p:cNvPr id="60" name="Graphic 59">
                <a:extLst>
                  <a:ext uri="{FF2B5EF4-FFF2-40B4-BE49-F238E27FC236}">
                    <a16:creationId xmlns:a16="http://schemas.microsoft.com/office/drawing/2014/main" id="{C0714717-0BE4-474F-9518-966965BC4CF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24640" y="4332868"/>
                <a:ext cx="365760" cy="365760"/>
              </a:xfrm>
              <a:prstGeom prst="rect">
                <a:avLst/>
              </a:prstGeom>
            </p:spPr>
          </p:pic>
        </p:grpSp>
      </p:grpSp>
      <p:sp>
        <p:nvSpPr>
          <p:cNvPr id="2" name="Footer Placeholder 1">
            <a:extLst>
              <a:ext uri="{FF2B5EF4-FFF2-40B4-BE49-F238E27FC236}">
                <a16:creationId xmlns:a16="http://schemas.microsoft.com/office/drawing/2014/main" id="{AF470AC6-0097-4CE5-8E91-D72576D7DC2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D0394B7-9A58-4A20-B8A3-EB87B9D1C513}"/>
              </a:ext>
            </a:extLst>
          </p:cNvPr>
          <p:cNvSpPr>
            <a:spLocks noGrp="1"/>
          </p:cNvSpPr>
          <p:nvPr>
            <p:ph type="sldNum" sz="quarter" idx="12"/>
          </p:nvPr>
        </p:nvSpPr>
        <p:spPr/>
        <p:txBody>
          <a:bodyPr/>
          <a:lstStyle/>
          <a:p>
            <a:fld id="{B6A95138-A96E-2F42-A959-2EFD44FE4AB7}" type="slidenum">
              <a:rPr lang="en-US" smtClean="0"/>
              <a:t>26</a:t>
            </a:fld>
            <a:endParaRPr lang="en-US" dirty="0"/>
          </a:p>
        </p:txBody>
      </p:sp>
    </p:spTree>
    <p:custDataLst>
      <p:tags r:id="rId1"/>
    </p:custDataLst>
    <p:extLst>
      <p:ext uri="{BB962C8B-B14F-4D97-AF65-F5344CB8AC3E}">
        <p14:creationId xmlns:p14="http://schemas.microsoft.com/office/powerpoint/2010/main" val="1132415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63A6CF-5E1B-426B-B87B-A7D31286B507}"/>
              </a:ext>
            </a:extLst>
          </p:cNvPr>
          <p:cNvSpPr>
            <a:spLocks noGrp="1"/>
          </p:cNvSpPr>
          <p:nvPr>
            <p:ph type="title"/>
          </p:nvPr>
        </p:nvSpPr>
        <p:spPr/>
        <p:txBody>
          <a:bodyPr/>
          <a:lstStyle/>
          <a:p>
            <a:r>
              <a:rPr lang="en-US" dirty="0"/>
              <a:t>5. Design services, not servers</a:t>
            </a:r>
          </a:p>
        </p:txBody>
      </p:sp>
      <p:sp>
        <p:nvSpPr>
          <p:cNvPr id="8" name="Content Placeholder 2">
            <a:extLst>
              <a:ext uri="{FF2B5EF4-FFF2-40B4-BE49-F238E27FC236}">
                <a16:creationId xmlns:a16="http://schemas.microsoft.com/office/drawing/2014/main" id="{D642C088-D7CD-4DC4-AD4B-91703EFFAFCA}"/>
              </a:ext>
            </a:extLst>
          </p:cNvPr>
          <p:cNvSpPr txBox="1">
            <a:spLocks/>
          </p:cNvSpPr>
          <p:nvPr/>
        </p:nvSpPr>
        <p:spPr>
          <a:xfrm>
            <a:off x="2895600" y="1312863"/>
            <a:ext cx="6400800" cy="11887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0" rIns="91440" bIns="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lnSpc>
                <a:spcPct val="100000"/>
              </a:lnSpc>
              <a:spcAft>
                <a:spcPts val="800"/>
              </a:spcAft>
              <a:buFont typeface="Arial" panose="020B0604020202020204" pitchFamily="34" charset="0"/>
              <a:buNone/>
            </a:pPr>
            <a:r>
              <a:rPr lang="en-US" i="1" dirty="0"/>
              <a:t>Use the breadth of AWS services. </a:t>
            </a:r>
            <a:br>
              <a:rPr lang="en-US" i="1" dirty="0"/>
            </a:br>
            <a:r>
              <a:rPr lang="en-US" i="1" dirty="0"/>
              <a:t>Don't limit your infrastructure to servers.</a:t>
            </a:r>
          </a:p>
        </p:txBody>
      </p:sp>
      <p:sp>
        <p:nvSpPr>
          <p:cNvPr id="10" name="TextBox 9">
            <a:extLst>
              <a:ext uri="{FF2B5EF4-FFF2-40B4-BE49-F238E27FC236}">
                <a16:creationId xmlns:a16="http://schemas.microsoft.com/office/drawing/2014/main" id="{8A1421A5-0BE5-47BF-92B6-EB4FE78262F7}"/>
              </a:ext>
            </a:extLst>
          </p:cNvPr>
          <p:cNvSpPr txBox="1"/>
          <p:nvPr/>
        </p:nvSpPr>
        <p:spPr>
          <a:xfrm>
            <a:off x="2089272" y="2851335"/>
            <a:ext cx="2174589" cy="461665"/>
          </a:xfrm>
          <a:prstGeom prst="rect">
            <a:avLst/>
          </a:prstGeom>
          <a:noFill/>
        </p:spPr>
        <p:txBody>
          <a:bodyPr wrap="square" rtlCol="0">
            <a:spAutoFit/>
          </a:bodyPr>
          <a:lstStyle/>
          <a:p>
            <a:pPr algn="ctr"/>
            <a:r>
              <a:rPr lang="en-US" sz="2400"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Anti-pattern</a:t>
            </a:r>
          </a:p>
        </p:txBody>
      </p:sp>
      <p:sp>
        <p:nvSpPr>
          <p:cNvPr id="6" name="Content Placeholder 5">
            <a:extLst>
              <a:ext uri="{FF2B5EF4-FFF2-40B4-BE49-F238E27FC236}">
                <a16:creationId xmlns:a16="http://schemas.microsoft.com/office/drawing/2014/main" id="{7CF08E24-1D08-4021-A80E-991FFB7CA7B3}"/>
              </a:ext>
            </a:extLst>
          </p:cNvPr>
          <p:cNvSpPr>
            <a:spLocks noGrp="1"/>
          </p:cNvSpPr>
          <p:nvPr>
            <p:ph idx="1"/>
          </p:nvPr>
        </p:nvSpPr>
        <p:spPr>
          <a:xfrm>
            <a:off x="419100" y="3428999"/>
            <a:ext cx="5504688" cy="2747963"/>
          </a:xfrm>
        </p:spPr>
        <p:txBody>
          <a:bodyPr/>
          <a:lstStyle/>
          <a:p>
            <a:r>
              <a:rPr lang="en-US" sz="2000" dirty="0"/>
              <a:t>Simple applications run on persistent servers</a:t>
            </a:r>
          </a:p>
          <a:p>
            <a:r>
              <a:rPr lang="en-US" sz="2000" dirty="0"/>
              <a:t>Applications communicate directly with one another</a:t>
            </a:r>
          </a:p>
          <a:p>
            <a:r>
              <a:rPr lang="en-US" sz="2000" dirty="0"/>
              <a:t>Static web assets are stored locally on instances</a:t>
            </a:r>
          </a:p>
          <a:p>
            <a:r>
              <a:rPr lang="en-US" sz="2000" dirty="0"/>
              <a:t>Backend servers handle user authentication and user state storage</a:t>
            </a:r>
          </a:p>
        </p:txBody>
      </p:sp>
      <p:sp>
        <p:nvSpPr>
          <p:cNvPr id="9" name="TextBox 8">
            <a:extLst>
              <a:ext uri="{FF2B5EF4-FFF2-40B4-BE49-F238E27FC236}">
                <a16:creationId xmlns:a16="http://schemas.microsoft.com/office/drawing/2014/main" id="{FB7AF816-9227-4D06-ACFD-4C238AAB3063}"/>
              </a:ext>
            </a:extLst>
          </p:cNvPr>
          <p:cNvSpPr txBox="1"/>
          <p:nvPr/>
        </p:nvSpPr>
        <p:spPr>
          <a:xfrm>
            <a:off x="7879851" y="2851335"/>
            <a:ext cx="2174589" cy="461665"/>
          </a:xfrm>
          <a:prstGeom prst="rect">
            <a:avLst/>
          </a:prstGeom>
          <a:noFill/>
        </p:spPr>
        <p:txBody>
          <a:bodyPr wrap="square" rtlCol="0">
            <a:spAutoFit/>
          </a:bodyPr>
          <a:lstStyle/>
          <a:p>
            <a:pPr algn="ct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Best practice</a:t>
            </a:r>
          </a:p>
        </p:txBody>
      </p:sp>
      <p:sp>
        <p:nvSpPr>
          <p:cNvPr id="7" name="Content Placeholder 6">
            <a:extLst>
              <a:ext uri="{FF2B5EF4-FFF2-40B4-BE49-F238E27FC236}">
                <a16:creationId xmlns:a16="http://schemas.microsoft.com/office/drawing/2014/main" id="{E221D2C6-2C32-47C8-8099-1AEDE294A0D7}"/>
              </a:ext>
            </a:extLst>
          </p:cNvPr>
          <p:cNvSpPr>
            <a:spLocks noGrp="1"/>
          </p:cNvSpPr>
          <p:nvPr>
            <p:ph idx="13"/>
          </p:nvPr>
        </p:nvSpPr>
        <p:spPr>
          <a:xfrm>
            <a:off x="6246312" y="3425052"/>
            <a:ext cx="5504688" cy="2747963"/>
          </a:xfrm>
        </p:spPr>
        <p:txBody>
          <a:bodyPr/>
          <a:lstStyle/>
          <a:p>
            <a:r>
              <a:rPr lang="en-US" sz="2000" dirty="0"/>
              <a:t>When appropriate, consider using containers or a serverless solution</a:t>
            </a:r>
          </a:p>
          <a:p>
            <a:r>
              <a:rPr lang="en-US" sz="2000" dirty="0"/>
              <a:t>Message queues handle communication between applications</a:t>
            </a:r>
          </a:p>
          <a:p>
            <a:r>
              <a:rPr lang="en-US" sz="2000" dirty="0"/>
              <a:t>Static web assets are stored externally, such as on Amazon Simple Storage Service (Amazon S3)</a:t>
            </a:r>
          </a:p>
          <a:p>
            <a:r>
              <a:rPr lang="en-US" sz="2000" dirty="0"/>
              <a:t>User authentication and user state storage are handled by managed AWS services</a:t>
            </a:r>
          </a:p>
        </p:txBody>
      </p:sp>
      <p:sp>
        <p:nvSpPr>
          <p:cNvPr id="3" name="Footer Placeholder 2">
            <a:extLst>
              <a:ext uri="{FF2B5EF4-FFF2-40B4-BE49-F238E27FC236}">
                <a16:creationId xmlns:a16="http://schemas.microsoft.com/office/drawing/2014/main" id="{089A8E5B-D385-4240-B298-EBC99E3AF25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C0C19CAC-B028-4852-B353-427508847471}"/>
              </a:ext>
            </a:extLst>
          </p:cNvPr>
          <p:cNvSpPr>
            <a:spLocks noGrp="1"/>
          </p:cNvSpPr>
          <p:nvPr>
            <p:ph type="sldNum" sz="quarter" idx="12"/>
          </p:nvPr>
        </p:nvSpPr>
        <p:spPr/>
        <p:txBody>
          <a:bodyPr/>
          <a:lstStyle/>
          <a:p>
            <a:fld id="{B6A95138-A96E-2F42-A959-2EFD44FE4AB7}" type="slidenum">
              <a:rPr lang="en-US" smtClean="0"/>
              <a:t>27</a:t>
            </a:fld>
            <a:endParaRPr lang="en-US" dirty="0"/>
          </a:p>
        </p:txBody>
      </p:sp>
    </p:spTree>
    <p:custDataLst>
      <p:tags r:id="rId1"/>
    </p:custDataLst>
    <p:extLst>
      <p:ext uri="{BB962C8B-B14F-4D97-AF65-F5344CB8AC3E}">
        <p14:creationId xmlns:p14="http://schemas.microsoft.com/office/powerpoint/2010/main" val="113183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C37D-975A-4C23-A174-A1C4E7DE7ACA}"/>
              </a:ext>
            </a:extLst>
          </p:cNvPr>
          <p:cNvSpPr>
            <a:spLocks noGrp="1"/>
          </p:cNvSpPr>
          <p:nvPr>
            <p:ph type="title"/>
          </p:nvPr>
        </p:nvSpPr>
        <p:spPr/>
        <p:txBody>
          <a:bodyPr/>
          <a:lstStyle/>
          <a:p>
            <a:r>
              <a:rPr lang="en-US" dirty="0"/>
              <a:t>6. Choose the right database solution</a:t>
            </a:r>
          </a:p>
        </p:txBody>
      </p:sp>
      <p:sp>
        <p:nvSpPr>
          <p:cNvPr id="8" name="Content Placeholder 2">
            <a:extLst>
              <a:ext uri="{FF2B5EF4-FFF2-40B4-BE49-F238E27FC236}">
                <a16:creationId xmlns:a16="http://schemas.microsoft.com/office/drawing/2014/main" id="{73A96EC2-39A9-498E-8C8F-C984DA24E916}"/>
              </a:ext>
            </a:extLst>
          </p:cNvPr>
          <p:cNvSpPr txBox="1">
            <a:spLocks/>
          </p:cNvSpPr>
          <p:nvPr/>
        </p:nvSpPr>
        <p:spPr>
          <a:xfrm>
            <a:off x="2949169" y="1461950"/>
            <a:ext cx="6293662" cy="11887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0" rIns="91440" bIns="0" rtlCol="0" anchor="ctr">
            <a:norm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9pPr>
          </a:lstStyle>
          <a:p>
            <a:pPr marL="0" indent="0" algn="ctr">
              <a:lnSpc>
                <a:spcPct val="100000"/>
              </a:lnSpc>
              <a:buNone/>
            </a:pPr>
            <a:r>
              <a:rPr lang="en-US" i="1" dirty="0"/>
              <a:t>Match technology to the workload,    not the other way around.</a:t>
            </a:r>
          </a:p>
        </p:txBody>
      </p:sp>
      <p:sp>
        <p:nvSpPr>
          <p:cNvPr id="7" name="TextBox 6">
            <a:extLst>
              <a:ext uri="{FF2B5EF4-FFF2-40B4-BE49-F238E27FC236}">
                <a16:creationId xmlns:a16="http://schemas.microsoft.com/office/drawing/2014/main" id="{D47B40A4-6442-4F2F-8223-E4394B24C5A7}"/>
              </a:ext>
            </a:extLst>
          </p:cNvPr>
          <p:cNvSpPr txBox="1"/>
          <p:nvPr/>
        </p:nvSpPr>
        <p:spPr>
          <a:xfrm>
            <a:off x="4255095" y="2978952"/>
            <a:ext cx="3681811" cy="502766"/>
          </a:xfrm>
          <a:prstGeom prst="rect">
            <a:avLst/>
          </a:prstGeom>
          <a:noFill/>
        </p:spPr>
        <p:txBody>
          <a:bodyPr wrap="square" rtlCol="0">
            <a:spAutoFit/>
          </a:bodyPr>
          <a:lstStyle/>
          <a:p>
            <a:pPr algn="ctr"/>
            <a:r>
              <a:rPr lang="en-US" sz="2667" dirty="0">
                <a:latin typeface="Amazon Ember" panose="02000000000000000000" pitchFamily="2" charset="0"/>
                <a:ea typeface="Amazon Ember" panose="02000000000000000000" pitchFamily="2" charset="0"/>
              </a:rPr>
              <a:t>Things to consider:</a:t>
            </a:r>
          </a:p>
        </p:txBody>
      </p:sp>
      <p:sp>
        <p:nvSpPr>
          <p:cNvPr id="3" name="Content Placeholder 2">
            <a:extLst>
              <a:ext uri="{FF2B5EF4-FFF2-40B4-BE49-F238E27FC236}">
                <a16:creationId xmlns:a16="http://schemas.microsoft.com/office/drawing/2014/main" id="{B846D395-EAC8-4B5E-BFAC-698EB7AA627F}"/>
              </a:ext>
            </a:extLst>
          </p:cNvPr>
          <p:cNvSpPr>
            <a:spLocks noGrp="1"/>
          </p:cNvSpPr>
          <p:nvPr>
            <p:ph idx="1"/>
          </p:nvPr>
        </p:nvSpPr>
        <p:spPr>
          <a:xfrm>
            <a:off x="419100" y="3809999"/>
            <a:ext cx="5504688" cy="2366963"/>
          </a:xfrm>
        </p:spPr>
        <p:txBody>
          <a:bodyPr/>
          <a:lstStyle/>
          <a:p>
            <a:r>
              <a:rPr lang="en-US" sz="2400" dirty="0"/>
              <a:t>Read and write needs</a:t>
            </a:r>
          </a:p>
          <a:p>
            <a:r>
              <a:rPr lang="en-US" sz="2400" dirty="0"/>
              <a:t>Total storage requirements</a:t>
            </a:r>
          </a:p>
          <a:p>
            <a:r>
              <a:rPr lang="en-US" sz="2400" dirty="0"/>
              <a:t>Typical object size and nature of access to these objects</a:t>
            </a:r>
          </a:p>
          <a:p>
            <a:r>
              <a:rPr lang="en-US" sz="2400" dirty="0"/>
              <a:t>Durability requirements</a:t>
            </a:r>
          </a:p>
          <a:p>
            <a:endParaRPr lang="en-US" sz="2400" dirty="0"/>
          </a:p>
        </p:txBody>
      </p:sp>
      <p:sp>
        <p:nvSpPr>
          <p:cNvPr id="4" name="Content Placeholder 3">
            <a:extLst>
              <a:ext uri="{FF2B5EF4-FFF2-40B4-BE49-F238E27FC236}">
                <a16:creationId xmlns:a16="http://schemas.microsoft.com/office/drawing/2014/main" id="{6489F233-BED3-43E9-90B4-E360690AA9D8}"/>
              </a:ext>
            </a:extLst>
          </p:cNvPr>
          <p:cNvSpPr>
            <a:spLocks noGrp="1"/>
          </p:cNvSpPr>
          <p:nvPr>
            <p:ph idx="13"/>
          </p:nvPr>
        </p:nvSpPr>
        <p:spPr>
          <a:xfrm>
            <a:off x="6246312" y="3806052"/>
            <a:ext cx="5504688" cy="2366963"/>
          </a:xfrm>
        </p:spPr>
        <p:txBody>
          <a:bodyPr/>
          <a:lstStyle/>
          <a:p>
            <a:r>
              <a:rPr lang="en-US" sz="2400" dirty="0"/>
              <a:t>Latency requirements</a:t>
            </a:r>
          </a:p>
          <a:p>
            <a:r>
              <a:rPr lang="en-US" sz="2400" dirty="0"/>
              <a:t>Maximum concurrent users to support</a:t>
            </a:r>
          </a:p>
          <a:p>
            <a:r>
              <a:rPr lang="en-US" sz="2400" dirty="0"/>
              <a:t>Nature of queries</a:t>
            </a:r>
          </a:p>
          <a:p>
            <a:r>
              <a:rPr lang="en-US" sz="2400" dirty="0"/>
              <a:t>Required strength of integrity controls</a:t>
            </a:r>
          </a:p>
        </p:txBody>
      </p:sp>
      <p:sp>
        <p:nvSpPr>
          <p:cNvPr id="5" name="Footer Placeholder 4">
            <a:extLst>
              <a:ext uri="{FF2B5EF4-FFF2-40B4-BE49-F238E27FC236}">
                <a16:creationId xmlns:a16="http://schemas.microsoft.com/office/drawing/2014/main" id="{D1BB2A2C-5E2F-4C9F-98CB-F23AE39B7D7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6D787260-3A99-458E-B80C-867736AD06C8}"/>
              </a:ext>
            </a:extLst>
          </p:cNvPr>
          <p:cNvSpPr>
            <a:spLocks noGrp="1"/>
          </p:cNvSpPr>
          <p:nvPr>
            <p:ph type="sldNum" sz="quarter" idx="12"/>
          </p:nvPr>
        </p:nvSpPr>
        <p:spPr/>
        <p:txBody>
          <a:bodyPr/>
          <a:lstStyle/>
          <a:p>
            <a:fld id="{B6A95138-A96E-2F42-A959-2EFD44FE4AB7}" type="slidenum">
              <a:rPr lang="en-US" smtClean="0"/>
              <a:t>28</a:t>
            </a:fld>
            <a:endParaRPr lang="en-US" dirty="0"/>
          </a:p>
        </p:txBody>
      </p:sp>
    </p:spTree>
    <p:custDataLst>
      <p:tags r:id="rId1"/>
    </p:custDataLst>
    <p:extLst>
      <p:ext uri="{BB962C8B-B14F-4D97-AF65-F5344CB8AC3E}">
        <p14:creationId xmlns:p14="http://schemas.microsoft.com/office/powerpoint/2010/main" val="2695595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Autofit/>
          </a:bodyPr>
          <a:lstStyle/>
          <a:p>
            <a:r>
              <a:rPr lang="en-US" dirty="0"/>
              <a:t>7. Avoid single points of failure (1 of 2)</a:t>
            </a:r>
          </a:p>
        </p:txBody>
      </p:sp>
      <p:sp>
        <p:nvSpPr>
          <p:cNvPr id="3" name="Content Placeholder 2"/>
          <p:cNvSpPr>
            <a:spLocks noGrp="1"/>
          </p:cNvSpPr>
          <p:nvPr>
            <p:ph idx="4294967295"/>
          </p:nvPr>
        </p:nvSpPr>
        <p:spPr>
          <a:xfrm>
            <a:off x="320868" y="1507029"/>
            <a:ext cx="3931920" cy="1188720"/>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normAutofit/>
          </a:bodyPr>
          <a:lstStyle/>
          <a:p>
            <a:pPr marL="0" indent="0" algn="ctr">
              <a:spcAft>
                <a:spcPts val="800"/>
              </a:spcAft>
              <a:buNone/>
            </a:pPr>
            <a:r>
              <a:rPr lang="en-US" i="1" dirty="0"/>
              <a:t>Assume everything fails. Then, design backward. </a:t>
            </a:r>
          </a:p>
        </p:txBody>
      </p:sp>
      <p:sp>
        <p:nvSpPr>
          <p:cNvPr id="7" name="Rectangle 6"/>
          <p:cNvSpPr/>
          <p:nvPr/>
        </p:nvSpPr>
        <p:spPr>
          <a:xfrm>
            <a:off x="5623368" y="1766603"/>
            <a:ext cx="5571106" cy="1292662"/>
          </a:xfrm>
          <a:prstGeom prst="rect">
            <a:avLst/>
          </a:prstGeom>
        </p:spPr>
        <p:txBody>
          <a:bodyPr wrap="square">
            <a:spAutoFit/>
          </a:bodyPr>
          <a:lstStyle/>
          <a:p>
            <a:pPr lvl="0">
              <a:spcBef>
                <a:spcPct val="20000"/>
              </a:spcBef>
            </a:pPr>
            <a:r>
              <a:rPr lang="en-US" sz="2600" dirty="0">
                <a:solidFill>
                  <a:srgbClr val="474746"/>
                </a:solidFill>
                <a:latin typeface="Amazon Ember Light" charset="0"/>
                <a:ea typeface="Amazon Ember Light" charset="0"/>
                <a:cs typeface="Amazon Ember Light" charset="0"/>
              </a:rPr>
              <a:t>Where possible, use redundancy to prevent single points from bringing down an entire system.</a:t>
            </a:r>
          </a:p>
        </p:txBody>
      </p:sp>
      <p:grpSp>
        <p:nvGrpSpPr>
          <p:cNvPr id="11" name="Group 10" descr="anti pattern where a database server is a single point of failure. when it goes down, then both ec2 instances connected to it go down.">
            <a:extLst>
              <a:ext uri="{FF2B5EF4-FFF2-40B4-BE49-F238E27FC236}">
                <a16:creationId xmlns:a16="http://schemas.microsoft.com/office/drawing/2014/main" id="{567C27BA-5D2E-40F9-A52F-194BECB8A0F9}"/>
              </a:ext>
            </a:extLst>
          </p:cNvPr>
          <p:cNvGrpSpPr/>
          <p:nvPr/>
        </p:nvGrpSpPr>
        <p:grpSpPr>
          <a:xfrm>
            <a:off x="2523424" y="3488128"/>
            <a:ext cx="7479696" cy="2533384"/>
            <a:chOff x="2523424" y="3488128"/>
            <a:chExt cx="7479696" cy="2533384"/>
          </a:xfrm>
        </p:grpSpPr>
        <p:grpSp>
          <p:nvGrpSpPr>
            <p:cNvPr id="9" name="Group 8">
              <a:extLst>
                <a:ext uri="{FF2B5EF4-FFF2-40B4-BE49-F238E27FC236}">
                  <a16:creationId xmlns:a16="http://schemas.microsoft.com/office/drawing/2014/main" id="{DB6CEE55-E180-4051-9377-58C507A6C36D}"/>
                </a:ext>
              </a:extLst>
            </p:cNvPr>
            <p:cNvGrpSpPr/>
            <p:nvPr/>
          </p:nvGrpSpPr>
          <p:grpSpPr>
            <a:xfrm>
              <a:off x="2864587" y="4467844"/>
              <a:ext cx="1602683" cy="1283464"/>
              <a:chOff x="2864587" y="4467844"/>
              <a:chExt cx="1602683" cy="1283464"/>
            </a:xfrm>
          </p:grpSpPr>
          <p:pic>
            <p:nvPicPr>
              <p:cNvPr id="23" name="Graphic 22">
                <a:extLst>
                  <a:ext uri="{FF2B5EF4-FFF2-40B4-BE49-F238E27FC236}">
                    <a16:creationId xmlns:a16="http://schemas.microsoft.com/office/drawing/2014/main" id="{8D4C31A6-2E1C-4997-9E5B-9F26A79EFF8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10236" y="4652376"/>
                <a:ext cx="914400" cy="914400"/>
              </a:xfrm>
              <a:prstGeom prst="rect">
                <a:avLst/>
              </a:prstGeom>
            </p:spPr>
          </p:pic>
          <p:sp>
            <p:nvSpPr>
              <p:cNvPr id="16" name="Multiply 15"/>
              <p:cNvSpPr/>
              <p:nvPr/>
            </p:nvSpPr>
            <p:spPr>
              <a:xfrm>
                <a:off x="2864587" y="4467844"/>
                <a:ext cx="1602683" cy="1283464"/>
              </a:xfrm>
              <a:prstGeom prst="mathMultiply">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C7C69282-F1B7-4C27-94F4-30F4AF51DAE5}"/>
                </a:ext>
              </a:extLst>
            </p:cNvPr>
            <p:cNvGrpSpPr/>
            <p:nvPr/>
          </p:nvGrpSpPr>
          <p:grpSpPr>
            <a:xfrm>
              <a:off x="2864587" y="3488128"/>
              <a:ext cx="1602683" cy="1283464"/>
              <a:chOff x="2864587" y="3488128"/>
              <a:chExt cx="1602683" cy="1283464"/>
            </a:xfrm>
          </p:grpSpPr>
          <p:pic>
            <p:nvPicPr>
              <p:cNvPr id="22" name="Graphic 21">
                <a:extLst>
                  <a:ext uri="{FF2B5EF4-FFF2-40B4-BE49-F238E27FC236}">
                    <a16:creationId xmlns:a16="http://schemas.microsoft.com/office/drawing/2014/main" id="{9D73BF6F-1589-4220-9C06-73B9AC8FFBF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10236" y="3672660"/>
                <a:ext cx="914400" cy="914400"/>
              </a:xfrm>
              <a:prstGeom prst="rect">
                <a:avLst/>
              </a:prstGeom>
            </p:spPr>
          </p:pic>
          <p:sp>
            <p:nvSpPr>
              <p:cNvPr id="17" name="Multiply 16"/>
              <p:cNvSpPr/>
              <p:nvPr/>
            </p:nvSpPr>
            <p:spPr>
              <a:xfrm>
                <a:off x="2864587" y="3488128"/>
                <a:ext cx="1602683" cy="1283464"/>
              </a:xfrm>
              <a:prstGeom prst="mathMultiply">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E0BC6573-8D6C-4CB8-BC7B-5AF0C25B67AE}"/>
                </a:ext>
              </a:extLst>
            </p:cNvPr>
            <p:cNvGrpSpPr/>
            <p:nvPr/>
          </p:nvGrpSpPr>
          <p:grpSpPr>
            <a:xfrm>
              <a:off x="6486268" y="3950155"/>
              <a:ext cx="1343939" cy="1213174"/>
              <a:chOff x="6486268" y="3950155"/>
              <a:chExt cx="1343939" cy="1213174"/>
            </a:xfrm>
          </p:grpSpPr>
          <p:pic>
            <p:nvPicPr>
              <p:cNvPr id="24" name="Graphic 23">
                <a:extLst>
                  <a:ext uri="{FF2B5EF4-FFF2-40B4-BE49-F238E27FC236}">
                    <a16:creationId xmlns:a16="http://schemas.microsoft.com/office/drawing/2014/main" id="{E0E2D86A-2ED2-488B-909B-3B952F92E46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63877" y="3950155"/>
                <a:ext cx="1188720" cy="1188720"/>
              </a:xfrm>
              <a:prstGeom prst="rect">
                <a:avLst/>
              </a:prstGeom>
            </p:spPr>
          </p:pic>
          <p:sp>
            <p:nvSpPr>
              <p:cNvPr id="14" name="Multiply 13"/>
              <p:cNvSpPr/>
              <p:nvPr/>
            </p:nvSpPr>
            <p:spPr>
              <a:xfrm>
                <a:off x="6486268" y="4087073"/>
                <a:ext cx="1343939" cy="1076256"/>
              </a:xfrm>
              <a:prstGeom prst="mathMultiply">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8" name="Elbow Connector 17"/>
            <p:cNvCxnSpPr/>
            <p:nvPr/>
          </p:nvCxnSpPr>
          <p:spPr>
            <a:xfrm flipV="1">
              <a:off x="4313355" y="4621703"/>
              <a:ext cx="2172915" cy="488157"/>
            </a:xfrm>
            <a:prstGeom prst="bentConnector3">
              <a:avLst/>
            </a:prstGeom>
            <a:ln>
              <a:solidFill>
                <a:srgbClr val="C00000"/>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9" name="Elbow Connector 18"/>
            <p:cNvCxnSpPr/>
            <p:nvPr/>
          </p:nvCxnSpPr>
          <p:spPr>
            <a:xfrm>
              <a:off x="4313355" y="4126743"/>
              <a:ext cx="2172915" cy="494960"/>
            </a:xfrm>
            <a:prstGeom prst="bentConnector3">
              <a:avLst>
                <a:gd name="adj1" fmla="val 50000"/>
              </a:avLst>
            </a:prstGeom>
            <a:ln>
              <a:solidFill>
                <a:srgbClr val="C00000"/>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135530" y="5713735"/>
              <a:ext cx="2045414" cy="307777"/>
            </a:xfrm>
            <a:prstGeom prst="rect">
              <a:avLst/>
            </a:prstGeom>
            <a:noFill/>
            <a:effectLst/>
          </p:spPr>
          <p:txBody>
            <a:bodyPr wrap="square" lIns="0" tIns="0" rIns="0" bIns="0" rtlCol="0">
              <a:spAutoFit/>
            </a:bodyPr>
            <a:lstStyle/>
            <a:p>
              <a:pPr algn="ctr"/>
              <a:r>
                <a:rPr lang="en-US" sz="2000" dirty="0">
                  <a:latin typeface="Amazon Ember Light" charset="0"/>
                  <a:ea typeface="Amazon Ember Light" charset="0"/>
                  <a:cs typeface="Amazon Ember Light" charset="0"/>
                </a:rPr>
                <a:t>Database server</a:t>
              </a:r>
            </a:p>
          </p:txBody>
        </p:sp>
        <p:sp>
          <p:nvSpPr>
            <p:cNvPr id="15" name="TextBox 14"/>
            <p:cNvSpPr txBox="1"/>
            <p:nvPr/>
          </p:nvSpPr>
          <p:spPr>
            <a:xfrm>
              <a:off x="7798573" y="4383826"/>
              <a:ext cx="2204547" cy="461665"/>
            </a:xfrm>
            <a:prstGeom prst="rect">
              <a:avLst/>
            </a:prstGeom>
            <a:noFill/>
            <a:ln>
              <a:noFill/>
            </a:ln>
            <a:effectLst/>
          </p:spPr>
          <p:txBody>
            <a:bodyPr wrap="square" rtlCol="0">
              <a:spAutoFit/>
            </a:bodyPr>
            <a:lstStyle/>
            <a:p>
              <a:pPr algn="ctr"/>
              <a:r>
                <a:rPr lang="en-US" sz="2400"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Anti-pattern</a:t>
              </a:r>
            </a:p>
          </p:txBody>
        </p:sp>
        <p:sp>
          <p:nvSpPr>
            <p:cNvPr id="21" name="TextBox 20">
              <a:extLst>
                <a:ext uri="{FF2B5EF4-FFF2-40B4-BE49-F238E27FC236}">
                  <a16:creationId xmlns:a16="http://schemas.microsoft.com/office/drawing/2014/main" id="{7701ADB9-51E8-44FB-9DC4-8ECAE79129F8}"/>
                </a:ext>
              </a:extLst>
            </p:cNvPr>
            <p:cNvSpPr txBox="1"/>
            <p:nvPr/>
          </p:nvSpPr>
          <p:spPr>
            <a:xfrm>
              <a:off x="2523424" y="5621402"/>
              <a:ext cx="2295821" cy="400110"/>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Application servers</a:t>
              </a:r>
            </a:p>
          </p:txBody>
        </p:sp>
      </p:grpSp>
      <p:sp>
        <p:nvSpPr>
          <p:cNvPr id="2" name="Footer Placeholder 1">
            <a:extLst>
              <a:ext uri="{FF2B5EF4-FFF2-40B4-BE49-F238E27FC236}">
                <a16:creationId xmlns:a16="http://schemas.microsoft.com/office/drawing/2014/main" id="{971A494E-7F8A-4CEA-8457-22CD5264FBA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ABE2CAD6-427B-47E9-9E65-7807143DF2F5}"/>
              </a:ext>
            </a:extLst>
          </p:cNvPr>
          <p:cNvSpPr>
            <a:spLocks noGrp="1"/>
          </p:cNvSpPr>
          <p:nvPr>
            <p:ph type="sldNum" sz="quarter" idx="12"/>
          </p:nvPr>
        </p:nvSpPr>
        <p:spPr/>
        <p:txBody>
          <a:bodyPr/>
          <a:lstStyle/>
          <a:p>
            <a:fld id="{B6A95138-A96E-2F42-A959-2EFD44FE4AB7}" type="slidenum">
              <a:rPr lang="en-US" smtClean="0"/>
              <a:t>29</a:t>
            </a:fld>
            <a:endParaRPr lang="en-US" dirty="0"/>
          </a:p>
        </p:txBody>
      </p:sp>
    </p:spTree>
    <p:custDataLst>
      <p:tags r:id="rId1"/>
    </p:custDataLst>
    <p:extLst>
      <p:ext uri="{BB962C8B-B14F-4D97-AF65-F5344CB8AC3E}">
        <p14:creationId xmlns:p14="http://schemas.microsoft.com/office/powerpoint/2010/main" val="2008315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a:lstStyle/>
          <a:p>
            <a:pPr marL="0" indent="0">
              <a:buNone/>
            </a:pPr>
            <a:r>
              <a:rPr lang="en-US" dirty="0"/>
              <a:t>At the end of this module, you should be able to:</a:t>
            </a:r>
            <a:endParaRPr lang="en-US" dirty="0">
              <a:latin typeface="+mn-lt"/>
            </a:endParaRPr>
          </a:p>
          <a:p>
            <a:r>
              <a:rPr lang="en-US" sz="2400" dirty="0"/>
              <a:t>Define cloud architecture</a:t>
            </a:r>
          </a:p>
          <a:p>
            <a:r>
              <a:rPr lang="en-US" sz="2400" dirty="0"/>
              <a:t>Describe how to design and evaluate architectures using the AWS Well-Architected Framework</a:t>
            </a:r>
          </a:p>
          <a:p>
            <a:r>
              <a:rPr lang="en-US" sz="2400" dirty="0"/>
              <a:t>Explain best practices for building solutions on AWS </a:t>
            </a:r>
          </a:p>
          <a:p>
            <a:r>
              <a:rPr lang="en-US" sz="2400" dirty="0"/>
              <a:t>Describe how to make informed decisions on where to place AWS resources</a:t>
            </a:r>
            <a:endParaRPr lang="en-US" dirty="0"/>
          </a:p>
        </p:txBody>
      </p:sp>
      <p:sp>
        <p:nvSpPr>
          <p:cNvPr id="3" name="Footer Placeholder 2">
            <a:extLst>
              <a:ext uri="{FF2B5EF4-FFF2-40B4-BE49-F238E27FC236}">
                <a16:creationId xmlns:a16="http://schemas.microsoft.com/office/drawing/2014/main" id="{08EDF210-8A75-2740-8664-8AEB6CD1C24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D0E9032A-B193-E649-B33A-8B2DE7FF0AB8}"/>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7. Avoid single points of failure (2 of 2)</a:t>
            </a:r>
          </a:p>
        </p:txBody>
      </p:sp>
      <p:grpSp>
        <p:nvGrpSpPr>
          <p:cNvPr id="7" name="Group 6" descr="best practice where if the main database goes offline, then the application servers on EC2 instances automatically send their requests to the secondary database.">
            <a:extLst>
              <a:ext uri="{FF2B5EF4-FFF2-40B4-BE49-F238E27FC236}">
                <a16:creationId xmlns:a16="http://schemas.microsoft.com/office/drawing/2014/main" id="{A9C4CD02-2D54-4FE3-A79F-9434E3C61F8D}"/>
              </a:ext>
            </a:extLst>
          </p:cNvPr>
          <p:cNvGrpSpPr/>
          <p:nvPr/>
        </p:nvGrpSpPr>
        <p:grpSpPr>
          <a:xfrm>
            <a:off x="1298007" y="1460712"/>
            <a:ext cx="9595986" cy="4858700"/>
            <a:chOff x="1298007" y="1460712"/>
            <a:chExt cx="9595986" cy="4858700"/>
          </a:xfrm>
        </p:grpSpPr>
        <p:sp>
          <p:nvSpPr>
            <p:cNvPr id="17" name="TextBox 16"/>
            <p:cNvSpPr txBox="1"/>
            <p:nvPr/>
          </p:nvSpPr>
          <p:spPr>
            <a:xfrm>
              <a:off x="4345390" y="2520025"/>
              <a:ext cx="1677637" cy="400110"/>
            </a:xfrm>
            <a:prstGeom prst="rect">
              <a:avLst/>
            </a:prstGeom>
            <a:noFill/>
          </p:spPr>
          <p:txBody>
            <a:bodyPr wrap="square" rtlCol="0" anchor="b">
              <a:spAutoFit/>
            </a:bodyPr>
            <a:lstStyle/>
            <a:p>
              <a:pPr algn="r"/>
              <a:r>
                <a:rPr lang="en-US" sz="2000" dirty="0">
                  <a:ea typeface="Amazon Ember" panose="020B0603020204020204" pitchFamily="34" charset="0"/>
                  <a:cs typeface="Amazon Ember" panose="020B0603020204020204" pitchFamily="34" charset="0"/>
                </a:rPr>
                <a:t>Replication</a:t>
              </a:r>
            </a:p>
          </p:txBody>
        </p:sp>
        <p:sp>
          <p:nvSpPr>
            <p:cNvPr id="32" name="TextBox 31"/>
            <p:cNvSpPr txBox="1"/>
            <p:nvPr/>
          </p:nvSpPr>
          <p:spPr>
            <a:xfrm>
              <a:off x="4345390" y="5052684"/>
              <a:ext cx="1677637" cy="400110"/>
            </a:xfrm>
            <a:prstGeom prst="rect">
              <a:avLst/>
            </a:prstGeom>
            <a:noFill/>
          </p:spPr>
          <p:txBody>
            <a:bodyPr wrap="square" rtlCol="0" anchor="b">
              <a:spAutoFit/>
            </a:bodyPr>
            <a:lstStyle/>
            <a:p>
              <a:pPr algn="r"/>
              <a:r>
                <a:rPr lang="en-US" sz="2000" dirty="0">
                  <a:ea typeface="Amazon Ember" panose="020B0603020204020204" pitchFamily="34" charset="0"/>
                  <a:cs typeface="Amazon Ember" panose="020B0603020204020204" pitchFamily="34" charset="0"/>
                </a:rPr>
                <a:t>Replication</a:t>
              </a:r>
            </a:p>
          </p:txBody>
        </p:sp>
        <p:cxnSp>
          <p:nvCxnSpPr>
            <p:cNvPr id="58" name="Elbow Connector 57"/>
            <p:cNvCxnSpPr>
              <a:cxnSpLocks/>
            </p:cNvCxnSpPr>
            <p:nvPr/>
          </p:nvCxnSpPr>
          <p:spPr>
            <a:xfrm>
              <a:off x="2362815" y="4646316"/>
              <a:ext cx="1394653" cy="352231"/>
            </a:xfrm>
            <a:prstGeom prst="bentConnector3">
              <a:avLst>
                <a:gd name="adj1" fmla="val 49348"/>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a:cxnSpLocks/>
            </p:cNvCxnSpPr>
            <p:nvPr/>
          </p:nvCxnSpPr>
          <p:spPr>
            <a:xfrm flipV="1">
              <a:off x="2338553" y="4998547"/>
              <a:ext cx="1418915" cy="316644"/>
            </a:xfrm>
            <a:prstGeom prst="bentConnector3">
              <a:avLst>
                <a:gd name="adj1" fmla="val 50000"/>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6016581" y="2827386"/>
              <a:ext cx="1344569" cy="830997"/>
            </a:xfrm>
            <a:prstGeom prst="rect">
              <a:avLst/>
            </a:prstGeom>
            <a:noFill/>
          </p:spPr>
          <p:txBody>
            <a:bodyPr wrap="square" lIns="0" tIns="0" rIns="0" bIns="0" rtlCol="0">
              <a:spAutoFit/>
            </a:bodyPr>
            <a:lstStyle/>
            <a:p>
              <a:pPr algn="ctr"/>
              <a:r>
                <a:rPr lang="en-US" dirty="0">
                  <a:ea typeface="Amazon Ember" panose="020B0603020204020204" pitchFamily="34" charset="0"/>
                  <a:cs typeface="Amazon Ember" panose="020B0603020204020204" pitchFamily="34" charset="0"/>
                </a:rPr>
                <a:t>Database server (secondary)</a:t>
              </a:r>
            </a:p>
          </p:txBody>
        </p:sp>
        <p:sp>
          <p:nvSpPr>
            <p:cNvPr id="8" name="TextBox 7"/>
            <p:cNvSpPr txBox="1"/>
            <p:nvPr/>
          </p:nvSpPr>
          <p:spPr>
            <a:xfrm>
              <a:off x="1311696" y="3278792"/>
              <a:ext cx="1135457" cy="553998"/>
            </a:xfrm>
            <a:prstGeom prst="rect">
              <a:avLst/>
            </a:prstGeom>
            <a:noFill/>
          </p:spPr>
          <p:txBody>
            <a:bodyPr wrap="square" lIns="0" tIns="0" rIns="0" bIns="0" rtlCol="0">
              <a:spAutoFit/>
            </a:bodyPr>
            <a:lstStyle/>
            <a:p>
              <a:pPr algn="ctr"/>
              <a:r>
                <a:rPr lang="en-US" dirty="0">
                  <a:ea typeface="Amazon Ember" panose="020B0603020204020204" pitchFamily="34" charset="0"/>
                  <a:cs typeface="Amazon Ember" panose="020B0603020204020204" pitchFamily="34" charset="0"/>
                </a:rPr>
                <a:t>Application servers</a:t>
              </a:r>
            </a:p>
          </p:txBody>
        </p:sp>
        <p:cxnSp>
          <p:nvCxnSpPr>
            <p:cNvPr id="11" name="Elbow Connector 10"/>
            <p:cNvCxnSpPr>
              <a:cxnSpLocks/>
            </p:cNvCxnSpPr>
            <p:nvPr/>
          </p:nvCxnSpPr>
          <p:spPr>
            <a:xfrm flipV="1">
              <a:off x="2304368" y="2498018"/>
              <a:ext cx="1418916" cy="390675"/>
            </a:xfrm>
            <a:prstGeom prst="bentConnector3">
              <a:avLst/>
            </a:prstGeom>
            <a:ln>
              <a:solidFill>
                <a:srgbClr val="16966D"/>
              </a:solidFill>
            </a:ln>
            <a:effectLst/>
          </p:spPr>
          <p:style>
            <a:lnRef idx="2">
              <a:schemeClr val="accent1"/>
            </a:lnRef>
            <a:fillRef idx="0">
              <a:schemeClr val="accent1"/>
            </a:fillRef>
            <a:effectRef idx="1">
              <a:schemeClr val="accent1"/>
            </a:effectRef>
            <a:fontRef idx="minor">
              <a:schemeClr val="tx1"/>
            </a:fontRef>
          </p:style>
        </p:cxnSp>
        <p:cxnSp>
          <p:nvCxnSpPr>
            <p:cNvPr id="12" name="Elbow Connector 11"/>
            <p:cNvCxnSpPr>
              <a:cxnSpLocks/>
            </p:cNvCxnSpPr>
            <p:nvPr/>
          </p:nvCxnSpPr>
          <p:spPr>
            <a:xfrm>
              <a:off x="2304368" y="2144927"/>
              <a:ext cx="1418916" cy="353092"/>
            </a:xfrm>
            <a:prstGeom prst="bentConnector3">
              <a:avLst/>
            </a:prstGeom>
            <a:ln>
              <a:solidFill>
                <a:srgbClr val="16966D"/>
              </a:solidFill>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560690" y="2828264"/>
              <a:ext cx="1190164" cy="830997"/>
            </a:xfrm>
            <a:prstGeom prst="rect">
              <a:avLst/>
            </a:prstGeom>
            <a:noFill/>
          </p:spPr>
          <p:txBody>
            <a:bodyPr wrap="square" lIns="0" tIns="0" rIns="0" bIns="0" rtlCol="0">
              <a:spAutoFit/>
            </a:bodyPr>
            <a:lstStyle/>
            <a:p>
              <a:pPr algn="ctr"/>
              <a:r>
                <a:rPr lang="en-US" dirty="0">
                  <a:ea typeface="Amazon Ember" panose="020B0603020204020204" pitchFamily="34" charset="0"/>
                  <a:cs typeface="Amazon Ember" panose="020B0603020204020204" pitchFamily="34" charset="0"/>
                </a:rPr>
                <a:t>Database server (primary)</a:t>
              </a:r>
            </a:p>
          </p:txBody>
        </p:sp>
        <p:cxnSp>
          <p:nvCxnSpPr>
            <p:cNvPr id="15" name="Elbow Connector 14"/>
            <p:cNvCxnSpPr>
              <a:cxnSpLocks/>
            </p:cNvCxnSpPr>
            <p:nvPr/>
          </p:nvCxnSpPr>
          <p:spPr>
            <a:xfrm rot="10800000">
              <a:off x="4574427" y="2515435"/>
              <a:ext cx="1695784" cy="1675"/>
            </a:xfrm>
            <a:prstGeom prst="bentConnector3">
              <a:avLst>
                <a:gd name="adj1" fmla="val 50000"/>
              </a:avLst>
            </a:prstGeom>
            <a:ln>
              <a:solidFill>
                <a:schemeClr val="tx1"/>
              </a:solidFill>
              <a:prstDash val="sysDash"/>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1298007" y="5765414"/>
              <a:ext cx="1161944" cy="553998"/>
            </a:xfrm>
            <a:prstGeom prst="rect">
              <a:avLst/>
            </a:prstGeom>
            <a:noFill/>
          </p:spPr>
          <p:txBody>
            <a:bodyPr wrap="square" lIns="0" tIns="0" rIns="0" bIns="0" rtlCol="0">
              <a:spAutoFit/>
            </a:bodyPr>
            <a:lstStyle/>
            <a:p>
              <a:pPr algn="ctr"/>
              <a:r>
                <a:rPr lang="en-US" dirty="0">
                  <a:ea typeface="Amazon Ember" panose="020B0603020204020204" pitchFamily="34" charset="0"/>
                  <a:cs typeface="Amazon Ember" panose="020B0603020204020204" pitchFamily="34" charset="0"/>
                </a:rPr>
                <a:t>Application servers</a:t>
              </a:r>
            </a:p>
          </p:txBody>
        </p:sp>
        <p:sp>
          <p:nvSpPr>
            <p:cNvPr id="48" name="TextBox 47"/>
            <p:cNvSpPr txBox="1"/>
            <p:nvPr/>
          </p:nvSpPr>
          <p:spPr>
            <a:xfrm>
              <a:off x="6015614" y="5306043"/>
              <a:ext cx="1346503" cy="830997"/>
            </a:xfrm>
            <a:prstGeom prst="rect">
              <a:avLst/>
            </a:prstGeom>
            <a:noFill/>
          </p:spPr>
          <p:txBody>
            <a:bodyPr wrap="square" lIns="0" tIns="0" rIns="0" bIns="0" rtlCol="0">
              <a:spAutoFit/>
            </a:bodyPr>
            <a:lstStyle/>
            <a:p>
              <a:pPr algn="ctr"/>
              <a:r>
                <a:rPr lang="en-US" dirty="0">
                  <a:ea typeface="Amazon Ember" panose="020B0603020204020204" pitchFamily="34" charset="0"/>
                  <a:cs typeface="Amazon Ember" panose="020B0603020204020204" pitchFamily="34" charset="0"/>
                </a:rPr>
                <a:t>Database server (secondary)</a:t>
              </a:r>
            </a:p>
          </p:txBody>
        </p:sp>
        <p:sp>
          <p:nvSpPr>
            <p:cNvPr id="72" name="Down Arrow 71"/>
            <p:cNvSpPr/>
            <p:nvPr/>
          </p:nvSpPr>
          <p:spPr>
            <a:xfrm>
              <a:off x="3630745" y="3747222"/>
              <a:ext cx="1036633" cy="707116"/>
            </a:xfrm>
            <a:prstGeom prst="downArrow">
              <a:avLst/>
            </a:prstGeom>
            <a:solidFill>
              <a:schemeClr val="accent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7" name="TextBox 76"/>
            <p:cNvSpPr txBox="1"/>
            <p:nvPr/>
          </p:nvSpPr>
          <p:spPr>
            <a:xfrm>
              <a:off x="7809422" y="1922866"/>
              <a:ext cx="3017520" cy="1005840"/>
            </a:xfrm>
            <a:prstGeom prst="rect">
              <a:avLst/>
            </a:prstGeom>
            <a:solidFill>
              <a:schemeClr val="accent3">
                <a:lumMod val="20000"/>
                <a:lumOff val="80000"/>
              </a:schemeClr>
            </a:solidFill>
            <a:ln>
              <a:solidFill>
                <a:schemeClr val="accent1"/>
              </a:solidFill>
            </a:ln>
          </p:spPr>
          <p:txBody>
            <a:bodyPr wrap="square" rtlCol="0">
              <a:spAutoFit/>
            </a:bodyPr>
            <a:lstStyle/>
            <a:p>
              <a:r>
                <a:rPr lang="en-US" sz="2000" dirty="0">
                  <a:ea typeface="Amazon Ember" panose="020B0603020204020204" pitchFamily="34" charset="0"/>
                  <a:cs typeface="Amazon Ember" panose="020B0603020204020204" pitchFamily="34" charset="0"/>
                </a:rPr>
                <a:t>Create a secondary (standby) database server and replicate the data.</a:t>
              </a:r>
            </a:p>
          </p:txBody>
        </p:sp>
        <p:sp>
          <p:nvSpPr>
            <p:cNvPr id="90" name="TextBox 89"/>
            <p:cNvSpPr txBox="1"/>
            <p:nvPr/>
          </p:nvSpPr>
          <p:spPr>
            <a:xfrm>
              <a:off x="7695772" y="4608306"/>
              <a:ext cx="3198221" cy="707886"/>
            </a:xfrm>
            <a:prstGeom prst="rect">
              <a:avLst/>
            </a:prstGeom>
            <a:solidFill>
              <a:schemeClr val="accent3">
                <a:lumMod val="20000"/>
                <a:lumOff val="80000"/>
              </a:schemeClr>
            </a:solidFill>
            <a:ln>
              <a:solidFill>
                <a:schemeClr val="accent1"/>
              </a:solidFill>
            </a:ln>
          </p:spPr>
          <p:txBody>
            <a:bodyPr wrap="square" rtlCol="0">
              <a:spAutoFit/>
            </a:bodyPr>
            <a:lstStyle/>
            <a:p>
              <a:r>
                <a:rPr lang="en-US" sz="2000" dirty="0">
                  <a:ea typeface="Amazon Ember" panose="020B0603020204020204" pitchFamily="34" charset="0"/>
                  <a:cs typeface="Amazon Ember" panose="020B0603020204020204" pitchFamily="34" charset="0"/>
                </a:rPr>
                <a:t>Secondary server picks up the load.</a:t>
              </a:r>
            </a:p>
          </p:txBody>
        </p:sp>
        <p:sp>
          <p:nvSpPr>
            <p:cNvPr id="92" name="TextBox 91"/>
            <p:cNvSpPr txBox="1"/>
            <p:nvPr/>
          </p:nvSpPr>
          <p:spPr>
            <a:xfrm>
              <a:off x="2972271" y="5525171"/>
              <a:ext cx="2522417" cy="707886"/>
            </a:xfrm>
            <a:prstGeom prst="rect">
              <a:avLst/>
            </a:prstGeom>
            <a:solidFill>
              <a:schemeClr val="accent3">
                <a:lumMod val="20000"/>
                <a:lumOff val="80000"/>
              </a:schemeClr>
            </a:solidFill>
            <a:ln>
              <a:solidFill>
                <a:schemeClr val="accent1"/>
              </a:solidFill>
            </a:ln>
          </p:spPr>
          <p:txBody>
            <a:bodyPr wrap="square" rtlCol="0">
              <a:spAutoFit/>
            </a:bodyPr>
            <a:lstStyle/>
            <a:p>
              <a:r>
                <a:rPr lang="en-US" sz="2000" dirty="0">
                  <a:ea typeface="Amazon Ember" panose="020B0603020204020204" pitchFamily="34" charset="0"/>
                  <a:cs typeface="Amazon Ember" panose="020B0603020204020204" pitchFamily="34" charset="0"/>
                </a:rPr>
                <a:t>Main database server goes offline.</a:t>
              </a:r>
            </a:p>
          </p:txBody>
        </p:sp>
        <p:sp>
          <p:nvSpPr>
            <p:cNvPr id="38" name="TextBox 37"/>
            <p:cNvSpPr txBox="1"/>
            <p:nvPr/>
          </p:nvSpPr>
          <p:spPr>
            <a:xfrm>
              <a:off x="3757468" y="1460712"/>
              <a:ext cx="2718676" cy="461665"/>
            </a:xfrm>
            <a:prstGeom prst="rect">
              <a:avLst/>
            </a:prstGeom>
            <a:noFill/>
          </p:spPr>
          <p:txBody>
            <a:bodyPr wrap="square" rtlCol="0">
              <a:spAutoFit/>
            </a:bodyPr>
            <a:lstStyle/>
            <a:p>
              <a:pPr algn="ct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Best practice</a:t>
              </a:r>
            </a:p>
          </p:txBody>
        </p:sp>
        <p:cxnSp>
          <p:nvCxnSpPr>
            <p:cNvPr id="31" name="Elbow Connector 30"/>
            <p:cNvCxnSpPr>
              <a:cxnSpLocks/>
            </p:cNvCxnSpPr>
            <p:nvPr/>
          </p:nvCxnSpPr>
          <p:spPr>
            <a:xfrm rot="10800000">
              <a:off x="4609023" y="4998546"/>
              <a:ext cx="1681877" cy="1229"/>
            </a:xfrm>
            <a:prstGeom prst="bentConnector3">
              <a:avLst>
                <a:gd name="adj1" fmla="val 50000"/>
              </a:avLst>
            </a:prstGeom>
            <a:ln>
              <a:solidFill>
                <a:schemeClr val="tx1"/>
              </a:solidFill>
              <a:prstDash val="sysDash"/>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Elbow Connector 35"/>
            <p:cNvCxnSpPr>
              <a:cxnSpLocks/>
            </p:cNvCxnSpPr>
            <p:nvPr/>
          </p:nvCxnSpPr>
          <p:spPr>
            <a:xfrm>
              <a:off x="2338554" y="4571424"/>
              <a:ext cx="4350313" cy="78313"/>
            </a:xfrm>
            <a:prstGeom prst="bentConnector2">
              <a:avLst/>
            </a:prstGeom>
            <a:ln>
              <a:solidFill>
                <a:srgbClr val="16966D"/>
              </a:solidFill>
            </a:ln>
            <a:effectLst/>
          </p:spPr>
          <p:style>
            <a:lnRef idx="2">
              <a:schemeClr val="accent1"/>
            </a:lnRef>
            <a:fillRef idx="0">
              <a:schemeClr val="accent1"/>
            </a:fillRef>
            <a:effectRef idx="1">
              <a:schemeClr val="accent1"/>
            </a:effectRef>
            <a:fontRef idx="minor">
              <a:schemeClr val="tx1"/>
            </a:fontRef>
          </p:style>
        </p:cxnSp>
        <p:cxnSp>
          <p:nvCxnSpPr>
            <p:cNvPr id="37" name="Elbow Connector 36"/>
            <p:cNvCxnSpPr>
              <a:cxnSpLocks/>
            </p:cNvCxnSpPr>
            <p:nvPr/>
          </p:nvCxnSpPr>
          <p:spPr>
            <a:xfrm flipV="1">
              <a:off x="2324384" y="4649737"/>
              <a:ext cx="4364483" cy="751440"/>
            </a:xfrm>
            <a:prstGeom prst="bentConnector4">
              <a:avLst>
                <a:gd name="adj1" fmla="val 25593"/>
                <a:gd name="adj2" fmla="val 110674"/>
              </a:avLst>
            </a:prstGeom>
            <a:ln>
              <a:solidFill>
                <a:srgbClr val="16966D"/>
              </a:solidFill>
            </a:ln>
            <a:effectLst/>
          </p:spPr>
          <p:style>
            <a:lnRef idx="2">
              <a:schemeClr val="accent1"/>
            </a:lnRef>
            <a:fillRef idx="0">
              <a:schemeClr val="accent1"/>
            </a:fillRef>
            <a:effectRef idx="1">
              <a:schemeClr val="accent1"/>
            </a:effectRef>
            <a:fontRef idx="minor">
              <a:schemeClr val="tx1"/>
            </a:fontRef>
          </p:style>
        </p:cxnSp>
        <p:pic>
          <p:nvPicPr>
            <p:cNvPr id="40" name="Graphic 39">
              <a:extLst>
                <a:ext uri="{FF2B5EF4-FFF2-40B4-BE49-F238E27FC236}">
                  <a16:creationId xmlns:a16="http://schemas.microsoft.com/office/drawing/2014/main" id="{2AC0BE99-54D9-48D3-8787-E2991EFFA4A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2753" y="1801491"/>
              <a:ext cx="731520" cy="731520"/>
            </a:xfrm>
            <a:prstGeom prst="rect">
              <a:avLst/>
            </a:prstGeom>
          </p:spPr>
        </p:pic>
        <p:pic>
          <p:nvPicPr>
            <p:cNvPr id="41" name="Graphic 40">
              <a:extLst>
                <a:ext uri="{FF2B5EF4-FFF2-40B4-BE49-F238E27FC236}">
                  <a16:creationId xmlns:a16="http://schemas.microsoft.com/office/drawing/2014/main" id="{97CF7319-3022-4B20-A4EF-12E2DAAB530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2753" y="2563230"/>
              <a:ext cx="731520" cy="731520"/>
            </a:xfrm>
            <a:prstGeom prst="rect">
              <a:avLst/>
            </a:prstGeom>
          </p:spPr>
        </p:pic>
        <p:pic>
          <p:nvPicPr>
            <p:cNvPr id="42" name="Graphic 41">
              <a:extLst>
                <a:ext uri="{FF2B5EF4-FFF2-40B4-BE49-F238E27FC236}">
                  <a16:creationId xmlns:a16="http://schemas.microsoft.com/office/drawing/2014/main" id="{8CE699B9-9D43-46C0-8F2B-2A2BB72CD3A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2753" y="4258941"/>
              <a:ext cx="731520" cy="731520"/>
            </a:xfrm>
            <a:prstGeom prst="rect">
              <a:avLst/>
            </a:prstGeom>
          </p:spPr>
        </p:pic>
        <p:pic>
          <p:nvPicPr>
            <p:cNvPr id="43" name="Graphic 42">
              <a:extLst>
                <a:ext uri="{FF2B5EF4-FFF2-40B4-BE49-F238E27FC236}">
                  <a16:creationId xmlns:a16="http://schemas.microsoft.com/office/drawing/2014/main" id="{1384DBF2-BA41-4C20-9178-10F13E571B5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2753" y="5020680"/>
              <a:ext cx="731520" cy="731520"/>
            </a:xfrm>
            <a:prstGeom prst="rect">
              <a:avLst/>
            </a:prstGeom>
          </p:spPr>
        </p:pic>
        <p:pic>
          <p:nvPicPr>
            <p:cNvPr id="49" name="Graphic 48">
              <a:extLst>
                <a:ext uri="{FF2B5EF4-FFF2-40B4-BE49-F238E27FC236}">
                  <a16:creationId xmlns:a16="http://schemas.microsoft.com/office/drawing/2014/main" id="{E87D77AF-4B10-40B9-98D7-F73E4AF5FDB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20822" y="2260741"/>
              <a:ext cx="469900" cy="469900"/>
            </a:xfrm>
            <a:prstGeom prst="rect">
              <a:avLst/>
            </a:prstGeom>
          </p:spPr>
        </p:pic>
        <p:pic>
          <p:nvPicPr>
            <p:cNvPr id="51" name="Graphic 50">
              <a:extLst>
                <a:ext uri="{FF2B5EF4-FFF2-40B4-BE49-F238E27FC236}">
                  <a16:creationId xmlns:a16="http://schemas.microsoft.com/office/drawing/2014/main" id="{EC835BAA-4DC9-470D-9B5D-0CCD2064808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53917" y="2260741"/>
              <a:ext cx="469900" cy="469900"/>
            </a:xfrm>
            <a:prstGeom prst="rect">
              <a:avLst/>
            </a:prstGeom>
          </p:spPr>
        </p:pic>
        <p:grpSp>
          <p:nvGrpSpPr>
            <p:cNvPr id="6" name="Group 5">
              <a:extLst>
                <a:ext uri="{FF2B5EF4-FFF2-40B4-BE49-F238E27FC236}">
                  <a16:creationId xmlns:a16="http://schemas.microsoft.com/office/drawing/2014/main" id="{EA92A004-FBFC-44FF-B346-F86D217000B5}"/>
                </a:ext>
              </a:extLst>
            </p:cNvPr>
            <p:cNvGrpSpPr/>
            <p:nvPr/>
          </p:nvGrpSpPr>
          <p:grpSpPr>
            <a:xfrm>
              <a:off x="3607023" y="4530282"/>
              <a:ext cx="1097853" cy="973595"/>
              <a:chOff x="3607023" y="4530282"/>
              <a:chExt cx="1097853" cy="973595"/>
            </a:xfrm>
          </p:grpSpPr>
          <p:sp>
            <p:nvSpPr>
              <p:cNvPr id="60" name="Multiply 59"/>
              <p:cNvSpPr/>
              <p:nvPr/>
            </p:nvSpPr>
            <p:spPr>
              <a:xfrm>
                <a:off x="3607023" y="4530282"/>
                <a:ext cx="1097853" cy="973595"/>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2" name="Graphic 51">
                <a:extLst>
                  <a:ext uri="{FF2B5EF4-FFF2-40B4-BE49-F238E27FC236}">
                    <a16:creationId xmlns:a16="http://schemas.microsoft.com/office/drawing/2014/main" id="{4725998F-B0E9-4237-9514-DCE4E026B82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23094" y="4801507"/>
                <a:ext cx="469900" cy="469900"/>
              </a:xfrm>
              <a:prstGeom prst="rect">
                <a:avLst/>
              </a:prstGeom>
            </p:spPr>
          </p:pic>
        </p:grpSp>
        <p:pic>
          <p:nvPicPr>
            <p:cNvPr id="56" name="Graphic 55">
              <a:extLst>
                <a:ext uri="{FF2B5EF4-FFF2-40B4-BE49-F238E27FC236}">
                  <a16:creationId xmlns:a16="http://schemas.microsoft.com/office/drawing/2014/main" id="{1463D2C3-E82B-4A5A-A92B-24DA49F6A25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56189" y="4801507"/>
              <a:ext cx="469900" cy="469900"/>
            </a:xfrm>
            <a:prstGeom prst="rect">
              <a:avLst/>
            </a:prstGeom>
          </p:spPr>
        </p:pic>
      </p:grpSp>
      <p:sp>
        <p:nvSpPr>
          <p:cNvPr id="2" name="Footer Placeholder 1">
            <a:extLst>
              <a:ext uri="{FF2B5EF4-FFF2-40B4-BE49-F238E27FC236}">
                <a16:creationId xmlns:a16="http://schemas.microsoft.com/office/drawing/2014/main" id="{E55DA143-5275-40B4-9D03-585B8C369F6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7D1995C3-75BC-4F3D-BFB2-8B8BD22615C1}"/>
              </a:ext>
            </a:extLst>
          </p:cNvPr>
          <p:cNvSpPr>
            <a:spLocks noGrp="1"/>
          </p:cNvSpPr>
          <p:nvPr>
            <p:ph type="sldNum" sz="quarter" idx="12"/>
          </p:nvPr>
        </p:nvSpPr>
        <p:spPr/>
        <p:txBody>
          <a:bodyPr/>
          <a:lstStyle/>
          <a:p>
            <a:fld id="{B6A95138-A96E-2F42-A959-2EFD44FE4AB7}" type="slidenum">
              <a:rPr lang="en-US" smtClean="0"/>
              <a:t>30</a:t>
            </a:fld>
            <a:endParaRPr lang="en-US" dirty="0"/>
          </a:p>
        </p:txBody>
      </p:sp>
    </p:spTree>
    <p:custDataLst>
      <p:tags r:id="rId1"/>
    </p:custDataLst>
    <p:extLst>
      <p:ext uri="{BB962C8B-B14F-4D97-AF65-F5344CB8AC3E}">
        <p14:creationId xmlns:p14="http://schemas.microsoft.com/office/powerpoint/2010/main" val="60723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A19DEB-7DCA-4BA4-B5D7-DDC92D990BAA}"/>
              </a:ext>
            </a:extLst>
          </p:cNvPr>
          <p:cNvSpPr>
            <a:spLocks noGrp="1"/>
          </p:cNvSpPr>
          <p:nvPr>
            <p:ph type="title"/>
          </p:nvPr>
        </p:nvSpPr>
        <p:spPr/>
        <p:txBody>
          <a:bodyPr/>
          <a:lstStyle/>
          <a:p>
            <a:r>
              <a:rPr lang="en-US" dirty="0"/>
              <a:t>8. Optimize for cost</a:t>
            </a:r>
          </a:p>
        </p:txBody>
      </p:sp>
      <p:sp>
        <p:nvSpPr>
          <p:cNvPr id="8" name="Content Placeholder 2">
            <a:extLst>
              <a:ext uri="{FF2B5EF4-FFF2-40B4-BE49-F238E27FC236}">
                <a16:creationId xmlns:a16="http://schemas.microsoft.com/office/drawing/2014/main" id="{2AFF7E26-D397-4633-80E6-823093400A10}"/>
              </a:ext>
            </a:extLst>
          </p:cNvPr>
          <p:cNvSpPr txBox="1">
            <a:spLocks/>
          </p:cNvSpPr>
          <p:nvPr/>
        </p:nvSpPr>
        <p:spPr>
          <a:xfrm>
            <a:off x="2895600" y="1338263"/>
            <a:ext cx="6400800" cy="11887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121920" rIns="91440" bIns="1219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spcAft>
                <a:spcPts val="800"/>
              </a:spcAft>
              <a:buFont typeface="Arial" panose="020B0604020202020204" pitchFamily="34" charset="0"/>
              <a:buNone/>
            </a:pPr>
            <a:r>
              <a:rPr lang="en-US" i="1" dirty="0"/>
              <a:t>Take advantage of the flexibility of AWS to increase your cost efficiency.</a:t>
            </a:r>
          </a:p>
        </p:txBody>
      </p:sp>
      <p:sp>
        <p:nvSpPr>
          <p:cNvPr id="9" name="TextBox 8">
            <a:extLst>
              <a:ext uri="{FF2B5EF4-FFF2-40B4-BE49-F238E27FC236}">
                <a16:creationId xmlns:a16="http://schemas.microsoft.com/office/drawing/2014/main" id="{2A38EAC0-B9E2-4E8F-A824-1D75F8FE14AA}"/>
              </a:ext>
            </a:extLst>
          </p:cNvPr>
          <p:cNvSpPr txBox="1"/>
          <p:nvPr/>
        </p:nvSpPr>
        <p:spPr>
          <a:xfrm>
            <a:off x="4277652" y="2805048"/>
            <a:ext cx="3681811" cy="502766"/>
          </a:xfrm>
          <a:prstGeom prst="rect">
            <a:avLst/>
          </a:prstGeom>
          <a:noFill/>
        </p:spPr>
        <p:txBody>
          <a:bodyPr wrap="square" rtlCol="0">
            <a:spAutoFit/>
          </a:bodyPr>
          <a:lstStyle/>
          <a:p>
            <a:pPr algn="ctr"/>
            <a:r>
              <a:rPr lang="en-US" sz="2667" dirty="0">
                <a:latin typeface="Amazon Ember" charset="0"/>
                <a:ea typeface="Amazon Ember" charset="0"/>
                <a:cs typeface="Amazon Ember" charset="0"/>
              </a:rPr>
              <a:t>Things to consider:</a:t>
            </a:r>
          </a:p>
        </p:txBody>
      </p:sp>
      <p:sp>
        <p:nvSpPr>
          <p:cNvPr id="6" name="Content Placeholder 5">
            <a:extLst>
              <a:ext uri="{FF2B5EF4-FFF2-40B4-BE49-F238E27FC236}">
                <a16:creationId xmlns:a16="http://schemas.microsoft.com/office/drawing/2014/main" id="{3D2ACDD4-F476-4655-B36C-D5F853118475}"/>
              </a:ext>
            </a:extLst>
          </p:cNvPr>
          <p:cNvSpPr>
            <a:spLocks noGrp="1"/>
          </p:cNvSpPr>
          <p:nvPr>
            <p:ph idx="1"/>
          </p:nvPr>
        </p:nvSpPr>
        <p:spPr>
          <a:xfrm>
            <a:off x="419100" y="3585879"/>
            <a:ext cx="5504688" cy="2774418"/>
          </a:xfrm>
        </p:spPr>
        <p:txBody>
          <a:bodyPr/>
          <a:lstStyle/>
          <a:p>
            <a:r>
              <a:rPr lang="en-US" dirty="0"/>
              <a:t>Are my resources the right size and type for the job?</a:t>
            </a:r>
          </a:p>
          <a:p>
            <a:r>
              <a:rPr lang="en-US" dirty="0"/>
              <a:t>What metrics should I monitor?</a:t>
            </a:r>
          </a:p>
          <a:p>
            <a:r>
              <a:rPr lang="en-US" dirty="0"/>
              <a:t>How do I make sure to turn off resources that are not in use?</a:t>
            </a:r>
          </a:p>
        </p:txBody>
      </p:sp>
      <p:sp>
        <p:nvSpPr>
          <p:cNvPr id="7" name="Content Placeholder 6">
            <a:extLst>
              <a:ext uri="{FF2B5EF4-FFF2-40B4-BE49-F238E27FC236}">
                <a16:creationId xmlns:a16="http://schemas.microsoft.com/office/drawing/2014/main" id="{1E2E54FA-6609-48E5-B088-0DBD5DB5FF2D}"/>
              </a:ext>
            </a:extLst>
          </p:cNvPr>
          <p:cNvSpPr>
            <a:spLocks noGrp="1"/>
          </p:cNvSpPr>
          <p:nvPr>
            <p:ph idx="13"/>
          </p:nvPr>
        </p:nvSpPr>
        <p:spPr>
          <a:xfrm>
            <a:off x="6246312" y="3581932"/>
            <a:ext cx="5504688" cy="2774418"/>
          </a:xfrm>
        </p:spPr>
        <p:txBody>
          <a:bodyPr/>
          <a:lstStyle/>
          <a:p>
            <a:r>
              <a:rPr lang="en-US" dirty="0"/>
              <a:t>How often will I need to use this resource?</a:t>
            </a:r>
          </a:p>
          <a:p>
            <a:r>
              <a:rPr lang="en-US" dirty="0"/>
              <a:t>Can I replace any of my servers with managed services?</a:t>
            </a:r>
          </a:p>
        </p:txBody>
      </p:sp>
      <p:sp>
        <p:nvSpPr>
          <p:cNvPr id="3" name="Footer Placeholder 2">
            <a:extLst>
              <a:ext uri="{FF2B5EF4-FFF2-40B4-BE49-F238E27FC236}">
                <a16:creationId xmlns:a16="http://schemas.microsoft.com/office/drawing/2014/main" id="{59EF742C-CA95-4E2B-B6BE-DB6D22EA095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3B64C039-8EFF-4ED5-80B0-33EFA1423C20}"/>
              </a:ext>
            </a:extLst>
          </p:cNvPr>
          <p:cNvSpPr>
            <a:spLocks noGrp="1"/>
          </p:cNvSpPr>
          <p:nvPr>
            <p:ph type="sldNum" sz="quarter" idx="12"/>
          </p:nvPr>
        </p:nvSpPr>
        <p:spPr/>
        <p:txBody>
          <a:bodyPr/>
          <a:lstStyle/>
          <a:p>
            <a:fld id="{B6A95138-A96E-2F42-A959-2EFD44FE4AB7}" type="slidenum">
              <a:rPr lang="en-US" smtClean="0"/>
              <a:t>31</a:t>
            </a:fld>
            <a:endParaRPr lang="en-US" dirty="0"/>
          </a:p>
        </p:txBody>
      </p:sp>
    </p:spTree>
    <p:custDataLst>
      <p:tags r:id="rId1"/>
    </p:custDataLst>
    <p:extLst>
      <p:ext uri="{BB962C8B-B14F-4D97-AF65-F5344CB8AC3E}">
        <p14:creationId xmlns:p14="http://schemas.microsoft.com/office/powerpoint/2010/main" val="2737916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title"/>
          </p:nvPr>
        </p:nvSpPr>
        <p:spPr/>
        <p:txBody>
          <a:bodyPr>
            <a:noAutofit/>
          </a:bodyPr>
          <a:lstStyle/>
          <a:p>
            <a:r>
              <a:rPr lang="en-US" dirty="0"/>
              <a:t>9. Use caching</a:t>
            </a:r>
          </a:p>
        </p:txBody>
      </p:sp>
      <p:sp>
        <p:nvSpPr>
          <p:cNvPr id="3" name="Content Placeholder 2"/>
          <p:cNvSpPr>
            <a:spLocks noGrp="1"/>
          </p:cNvSpPr>
          <p:nvPr>
            <p:ph idx="4294967295"/>
          </p:nvPr>
        </p:nvSpPr>
        <p:spPr>
          <a:xfrm>
            <a:off x="2523331" y="1436688"/>
            <a:ext cx="7145338" cy="1188720"/>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121920" rIns="91440" bIns="121920" rtlCol="0" anchor="ctr">
            <a:normAutofit/>
          </a:bodyPr>
          <a:lstStyle/>
          <a:p>
            <a:pPr marL="0" indent="0" algn="ctr">
              <a:lnSpc>
                <a:spcPct val="100000"/>
              </a:lnSpc>
              <a:spcAft>
                <a:spcPts val="800"/>
              </a:spcAft>
              <a:buNone/>
            </a:pPr>
            <a:r>
              <a:rPr lang="en-US" i="1" dirty="0"/>
              <a:t>Caching minimizes redundant data retrieval operations, improving performance and cost.</a:t>
            </a:r>
          </a:p>
        </p:txBody>
      </p:sp>
      <p:grpSp>
        <p:nvGrpSpPr>
          <p:cNvPr id="7" name="Group 6" descr="antipattern where three users each send a request for data to an S3 bucket and each request has equal latency and cost.">
            <a:extLst>
              <a:ext uri="{FF2B5EF4-FFF2-40B4-BE49-F238E27FC236}">
                <a16:creationId xmlns:a16="http://schemas.microsoft.com/office/drawing/2014/main" id="{17A1EC2E-0E65-4BE2-ABCC-05242A0B20A8}"/>
              </a:ext>
            </a:extLst>
          </p:cNvPr>
          <p:cNvGrpSpPr/>
          <p:nvPr/>
        </p:nvGrpSpPr>
        <p:grpSpPr>
          <a:xfrm>
            <a:off x="834399" y="3203227"/>
            <a:ext cx="4950720" cy="3013204"/>
            <a:chOff x="834399" y="3203227"/>
            <a:chExt cx="4950720" cy="3013204"/>
          </a:xfrm>
        </p:grpSpPr>
        <p:sp>
          <p:nvSpPr>
            <p:cNvPr id="17" name="TextBox 16"/>
            <p:cNvSpPr txBox="1"/>
            <p:nvPr/>
          </p:nvSpPr>
          <p:spPr>
            <a:xfrm>
              <a:off x="1991721" y="3203227"/>
              <a:ext cx="2204547" cy="461665"/>
            </a:xfrm>
            <a:prstGeom prst="rect">
              <a:avLst/>
            </a:prstGeom>
            <a:noFill/>
            <a:ln>
              <a:noFill/>
            </a:ln>
            <a:effectLst/>
          </p:spPr>
          <p:txBody>
            <a:bodyPr wrap="square" rtlCol="0">
              <a:spAutoFit/>
            </a:bodyPr>
            <a:lstStyle/>
            <a:p>
              <a:pPr algn="ctr"/>
              <a:r>
                <a:rPr lang="en-US" sz="2400"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Anti-pattern</a:t>
              </a:r>
            </a:p>
          </p:txBody>
        </p:sp>
        <p:cxnSp>
          <p:nvCxnSpPr>
            <p:cNvPr id="38" name="Straight Arrow Connector 37"/>
            <p:cNvCxnSpPr>
              <a:stCxn id="44" idx="3"/>
            </p:cNvCxnSpPr>
            <p:nvPr/>
          </p:nvCxnSpPr>
          <p:spPr>
            <a:xfrm>
              <a:off x="1809759" y="3892095"/>
              <a:ext cx="2764852" cy="718005"/>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2076546" y="5662433"/>
              <a:ext cx="2421754" cy="553998"/>
            </a:xfrm>
            <a:prstGeom prst="rect">
              <a:avLst/>
            </a:prstGeom>
            <a:noFill/>
            <a:effectLst/>
          </p:spPr>
          <p:txBody>
            <a:bodyPr wrap="square" lIns="0" tIns="0" rIns="0" bIns="0" rtlCol="0">
              <a:spAutoFit/>
            </a:bodyPr>
            <a:lstStyle/>
            <a:p>
              <a:pPr algn="ctr"/>
              <a:r>
                <a:rPr lang="en-US" dirty="0">
                  <a:latin typeface="Amazon Ember Light" charset="0"/>
                  <a:ea typeface="Amazon Ember Light" charset="0"/>
                  <a:cs typeface="Amazon Ember Light" charset="0"/>
                </a:rPr>
                <a:t>Three requests of </a:t>
              </a:r>
              <a:r>
                <a:rPr lang="en-US"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equal</a:t>
              </a:r>
              <a:r>
                <a:rPr lang="en-US" dirty="0">
                  <a:latin typeface="Amazon Ember Light" charset="0"/>
                  <a:ea typeface="Amazon Ember Light" charset="0"/>
                  <a:cs typeface="Amazon Ember Light" charset="0"/>
                </a:rPr>
                <a:t> latency and cost.</a:t>
              </a:r>
            </a:p>
          </p:txBody>
        </p:sp>
        <p:cxnSp>
          <p:nvCxnSpPr>
            <p:cNvPr id="43" name="Straight Arrow Connector 42"/>
            <p:cNvCxnSpPr>
              <a:cxnSpLocks/>
              <a:stCxn id="45" idx="3"/>
            </p:cNvCxnSpPr>
            <p:nvPr/>
          </p:nvCxnSpPr>
          <p:spPr>
            <a:xfrm>
              <a:off x="1809759" y="4777265"/>
              <a:ext cx="2764852" cy="3137"/>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grpSp>
          <p:nvGrpSpPr>
            <p:cNvPr id="6" name="Group 5">
              <a:extLst>
                <a:ext uri="{FF2B5EF4-FFF2-40B4-BE49-F238E27FC236}">
                  <a16:creationId xmlns:a16="http://schemas.microsoft.com/office/drawing/2014/main" id="{E30D014F-8E05-4111-BE4F-9A0102D56ED8}"/>
                </a:ext>
              </a:extLst>
            </p:cNvPr>
            <p:cNvGrpSpPr/>
            <p:nvPr/>
          </p:nvGrpSpPr>
          <p:grpSpPr>
            <a:xfrm>
              <a:off x="834399" y="3404415"/>
              <a:ext cx="975360" cy="2745697"/>
              <a:chOff x="834399" y="3404415"/>
              <a:chExt cx="975360" cy="2745697"/>
            </a:xfrm>
          </p:grpSpPr>
          <p:pic>
            <p:nvPicPr>
              <p:cNvPr id="21" name="Picture 20">
                <a:extLst>
                  <a:ext uri="{C183D7F6-B498-43B3-948B-1728B52AA6E4}">
                    <adec:decorative xmlns:adec="http://schemas.microsoft.com/office/drawing/2017/decorative" val="1"/>
                  </a:ext>
                </a:extLst>
              </p:cNvPr>
              <p:cNvPicPr>
                <a:picLocks noChangeAspect="1"/>
              </p:cNvPicPr>
              <p:nvPr/>
            </p:nvPicPr>
            <p:blipFill>
              <a:blip r:embed="rId4">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834399" y="5174752"/>
                <a:ext cx="975360" cy="975360"/>
              </a:xfrm>
              <a:prstGeom prst="rect">
                <a:avLst/>
              </a:prstGeom>
            </p:spPr>
          </p:pic>
          <p:pic>
            <p:nvPicPr>
              <p:cNvPr id="44" name="Picture 43">
                <a:extLst>
                  <a:ext uri="{C183D7F6-B498-43B3-948B-1728B52AA6E4}">
                    <adec:decorative xmlns:adec="http://schemas.microsoft.com/office/drawing/2017/decorative" val="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34399" y="3404415"/>
                <a:ext cx="975360" cy="975360"/>
              </a:xfrm>
              <a:prstGeom prst="rect">
                <a:avLst/>
              </a:prstGeom>
            </p:spPr>
          </p:pic>
          <p:pic>
            <p:nvPicPr>
              <p:cNvPr id="45" name="Picture 44">
                <a:extLst>
                  <a:ext uri="{C183D7F6-B498-43B3-948B-1728B52AA6E4}">
                    <adec:decorative xmlns:adec="http://schemas.microsoft.com/office/drawing/2017/decorative" val="1"/>
                  </a:ext>
                </a:extLst>
              </p:cNvPr>
              <p:cNvPicPr>
                <a:picLocks noChangeAspect="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34399" y="4289584"/>
                <a:ext cx="975360" cy="975360"/>
              </a:xfrm>
              <a:prstGeom prst="rect">
                <a:avLst/>
              </a:prstGeom>
            </p:spPr>
          </p:pic>
        </p:grpSp>
        <p:cxnSp>
          <p:nvCxnSpPr>
            <p:cNvPr id="50" name="Straight Arrow Connector 49"/>
            <p:cNvCxnSpPr>
              <a:stCxn id="21" idx="3"/>
            </p:cNvCxnSpPr>
            <p:nvPr/>
          </p:nvCxnSpPr>
          <p:spPr>
            <a:xfrm flipV="1">
              <a:off x="1809759" y="4940301"/>
              <a:ext cx="2764852" cy="722132"/>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77" name="TextBox 76"/>
            <p:cNvSpPr txBox="1"/>
            <p:nvPr/>
          </p:nvSpPr>
          <p:spPr>
            <a:xfrm>
              <a:off x="4299755" y="3817143"/>
              <a:ext cx="1485364" cy="553998"/>
            </a:xfrm>
            <a:prstGeom prst="rect">
              <a:avLst/>
            </a:prstGeom>
            <a:noFill/>
            <a:effectLst/>
          </p:spPr>
          <p:txBody>
            <a:bodyPr wrap="square" lIns="0" tIns="0" rIns="0" bIns="0" rtlCol="0">
              <a:spAutoFit/>
            </a:bodyPr>
            <a:lstStyle/>
            <a:p>
              <a:pPr algn="ctr"/>
              <a:r>
                <a:rPr lang="en-US" dirty="0">
                  <a:latin typeface="Amazon Ember Light" charset="0"/>
                  <a:ea typeface="Amazon Ember Light" charset="0"/>
                  <a:cs typeface="Amazon Ember Light" charset="0"/>
                </a:rPr>
                <a:t>S3 bucket with data</a:t>
              </a:r>
            </a:p>
          </p:txBody>
        </p:sp>
        <p:pic>
          <p:nvPicPr>
            <p:cNvPr id="42" name="Graphic 41">
              <a:extLst>
                <a:ext uri="{FF2B5EF4-FFF2-40B4-BE49-F238E27FC236}">
                  <a16:creationId xmlns:a16="http://schemas.microsoft.com/office/drawing/2014/main" id="{552ECE34-F69C-4B4D-81C6-135AF605A36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49628" y="4368922"/>
              <a:ext cx="822960" cy="822960"/>
            </a:xfrm>
            <a:prstGeom prst="rect">
              <a:avLst/>
            </a:prstGeom>
          </p:spPr>
        </p:pic>
      </p:grpSp>
      <p:grpSp>
        <p:nvGrpSpPr>
          <p:cNvPr id="8" name="Group 7" descr="best practice where a request for data is cached  with AmazonCloudFront so that there is a lower latency and cost for subsequent requests.">
            <a:extLst>
              <a:ext uri="{FF2B5EF4-FFF2-40B4-BE49-F238E27FC236}">
                <a16:creationId xmlns:a16="http://schemas.microsoft.com/office/drawing/2014/main" id="{3B27D270-418D-4AE4-B73E-F6F42A6D7AA7}"/>
              </a:ext>
            </a:extLst>
          </p:cNvPr>
          <p:cNvGrpSpPr/>
          <p:nvPr/>
        </p:nvGrpSpPr>
        <p:grpSpPr>
          <a:xfrm>
            <a:off x="6488133" y="3080293"/>
            <a:ext cx="4990363" cy="3263362"/>
            <a:chOff x="6488133" y="3080293"/>
            <a:chExt cx="4990363" cy="3263362"/>
          </a:xfrm>
        </p:grpSpPr>
        <p:sp>
          <p:nvSpPr>
            <p:cNvPr id="18" name="TextBox 17"/>
            <p:cNvSpPr txBox="1"/>
            <p:nvPr/>
          </p:nvSpPr>
          <p:spPr>
            <a:xfrm>
              <a:off x="7879429" y="3080293"/>
              <a:ext cx="2204547" cy="461665"/>
            </a:xfrm>
            <a:prstGeom prst="rect">
              <a:avLst/>
            </a:prstGeom>
            <a:noFill/>
            <a:ln>
              <a:noFill/>
            </a:ln>
            <a:effectLst/>
          </p:spPr>
          <p:txBody>
            <a:bodyPr wrap="square" rtlCol="0">
              <a:spAutoFit/>
            </a:bodyPr>
            <a:lstStyle/>
            <a:p>
              <a:pPr algn="ct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Best practice</a:t>
              </a:r>
            </a:p>
          </p:txBody>
        </p:sp>
        <p:pic>
          <p:nvPicPr>
            <p:cNvPr id="81" name="Picture 80">
              <a:extLst>
                <a:ext uri="{C183D7F6-B498-43B3-948B-1728B52AA6E4}">
                  <adec:decorative xmlns:adec="http://schemas.microsoft.com/office/drawing/2017/decorative" val="1"/>
                </a:ext>
              </a:extLst>
            </p:cNvPr>
            <p:cNvPicPr>
              <a:picLocks noChangeAspect="1"/>
            </p:cNvPicPr>
            <p:nvPr/>
          </p:nvPicPr>
          <p:blipFill>
            <a:blip r:embed="rId4">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6488133" y="5174752"/>
              <a:ext cx="975360" cy="975360"/>
            </a:xfrm>
            <a:prstGeom prst="rect">
              <a:avLst/>
            </a:prstGeom>
          </p:spPr>
        </p:pic>
        <p:cxnSp>
          <p:nvCxnSpPr>
            <p:cNvPr id="83" name="Straight Arrow Connector 82"/>
            <p:cNvCxnSpPr>
              <a:stCxn id="86" idx="3"/>
            </p:cNvCxnSpPr>
            <p:nvPr/>
          </p:nvCxnSpPr>
          <p:spPr>
            <a:xfrm>
              <a:off x="7463494" y="3892096"/>
              <a:ext cx="1014673" cy="565809"/>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84" name="TextBox 83"/>
            <p:cNvSpPr txBox="1"/>
            <p:nvPr/>
          </p:nvSpPr>
          <p:spPr>
            <a:xfrm>
              <a:off x="7807237" y="5512658"/>
              <a:ext cx="2866583" cy="830997"/>
            </a:xfrm>
            <a:prstGeom prst="rect">
              <a:avLst/>
            </a:prstGeom>
            <a:noFill/>
            <a:effectLst/>
          </p:spPr>
          <p:txBody>
            <a:bodyPr wrap="square" lIns="0" tIns="0" rIns="0" bIns="0" rtlCol="0">
              <a:spAutoFit/>
            </a:bodyPr>
            <a:lstStyle/>
            <a:p>
              <a:pPr algn="ctr"/>
              <a:r>
                <a:rPr lang="en-US" dirty="0">
                  <a:latin typeface="Amazon Ember Light" charset="0"/>
                  <a:ea typeface="Amazon Ember Light" charset="0"/>
                  <a:cs typeface="Amazon Ember Light" charset="0"/>
                </a:rPr>
                <a:t>The second, third, and n</a:t>
              </a:r>
              <a:r>
                <a:rPr lang="en-US" baseline="30000" dirty="0">
                  <a:latin typeface="Amazon Ember Light" charset="0"/>
                  <a:ea typeface="Amazon Ember Light" charset="0"/>
                  <a:cs typeface="Amazon Ember Light" charset="0"/>
                </a:rPr>
                <a:t>th</a:t>
              </a:r>
              <a:r>
                <a:rPr lang="en-US" dirty="0">
                  <a:latin typeface="Amazon Ember Light" charset="0"/>
                  <a:ea typeface="Amazon Ember Light" charset="0"/>
                  <a:cs typeface="Amazon Ember Light" charset="0"/>
                </a:rPr>
                <a:t> </a:t>
              </a:r>
              <a:br>
                <a:rPr lang="en-US" dirty="0">
                  <a:latin typeface="Amazon Ember Light" charset="0"/>
                  <a:ea typeface="Amazon Ember Light" charset="0"/>
                  <a:cs typeface="Amazon Ember Light" charset="0"/>
                </a:rPr>
              </a:br>
              <a:r>
                <a:rPr lang="en-US" dirty="0">
                  <a:latin typeface="Amazon Ember Light" charset="0"/>
                  <a:ea typeface="Amazon Ember Light" charset="0"/>
                  <a:cs typeface="Amazon Ember Light" charset="0"/>
                </a:rPr>
                <a:t>requests are at a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lower</a:t>
              </a:r>
              <a:r>
                <a:rPr lang="en-US" dirty="0">
                  <a:solidFill>
                    <a:schemeClr val="accent6"/>
                  </a:solidFill>
                  <a:latin typeface="Amazon Ember Light" charset="0"/>
                  <a:ea typeface="Amazon Ember Light" charset="0"/>
                  <a:cs typeface="Amazon Ember Light" charset="0"/>
                </a:rPr>
                <a:t> </a:t>
              </a:r>
              <a:br>
                <a:rPr lang="en-US" dirty="0">
                  <a:solidFill>
                    <a:schemeClr val="accent6"/>
                  </a:solidFill>
                  <a:latin typeface="Amazon Ember Light" charset="0"/>
                  <a:ea typeface="Amazon Ember Light" charset="0"/>
                  <a:cs typeface="Amazon Ember Light" charset="0"/>
                </a:rPr>
              </a:br>
              <a:r>
                <a:rPr lang="en-US" dirty="0">
                  <a:latin typeface="Amazon Ember Light" charset="0"/>
                  <a:ea typeface="Amazon Ember Light" charset="0"/>
                  <a:cs typeface="Amazon Ember Light" charset="0"/>
                </a:rPr>
                <a:t>latency and cost.</a:t>
              </a:r>
            </a:p>
          </p:txBody>
        </p:sp>
        <p:cxnSp>
          <p:nvCxnSpPr>
            <p:cNvPr id="85" name="Straight Arrow Connector 84"/>
            <p:cNvCxnSpPr>
              <a:cxnSpLocks/>
              <a:stCxn id="87" idx="3"/>
            </p:cNvCxnSpPr>
            <p:nvPr/>
          </p:nvCxnSpPr>
          <p:spPr>
            <a:xfrm>
              <a:off x="7463493" y="4777265"/>
              <a:ext cx="1022344" cy="6681"/>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pic>
          <p:nvPicPr>
            <p:cNvPr id="86" name="Picture 85">
              <a:extLst>
                <a:ext uri="{C183D7F6-B498-43B3-948B-1728B52AA6E4}">
                  <adec:decorative xmlns:adec="http://schemas.microsoft.com/office/drawing/2017/decorative" val="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488133" y="3404415"/>
              <a:ext cx="975360" cy="975360"/>
            </a:xfrm>
            <a:prstGeom prst="rect">
              <a:avLst/>
            </a:prstGeom>
          </p:spPr>
        </p:pic>
        <p:pic>
          <p:nvPicPr>
            <p:cNvPr id="87" name="Picture 86">
              <a:extLst>
                <a:ext uri="{C183D7F6-B498-43B3-948B-1728B52AA6E4}">
                  <adec:decorative xmlns:adec="http://schemas.microsoft.com/office/drawing/2017/decorative" val="1"/>
                </a:ext>
              </a:extLst>
            </p:cNvPr>
            <p:cNvPicPr>
              <a:picLocks noChangeAspect="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6488133" y="4289584"/>
              <a:ext cx="975360" cy="975360"/>
            </a:xfrm>
            <a:prstGeom prst="rect">
              <a:avLst/>
            </a:prstGeom>
          </p:spPr>
        </p:pic>
        <p:cxnSp>
          <p:nvCxnSpPr>
            <p:cNvPr id="88" name="Straight Arrow Connector 87"/>
            <p:cNvCxnSpPr>
              <a:stCxn id="81" idx="3"/>
            </p:cNvCxnSpPr>
            <p:nvPr/>
          </p:nvCxnSpPr>
          <p:spPr>
            <a:xfrm flipV="1">
              <a:off x="7463494" y="5075058"/>
              <a:ext cx="1014673" cy="587375"/>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90" name="TextBox 89"/>
            <p:cNvSpPr txBox="1"/>
            <p:nvPr/>
          </p:nvSpPr>
          <p:spPr>
            <a:xfrm>
              <a:off x="10121156" y="3817143"/>
              <a:ext cx="1357340" cy="553998"/>
            </a:xfrm>
            <a:prstGeom prst="rect">
              <a:avLst/>
            </a:prstGeom>
            <a:noFill/>
            <a:effectLst/>
          </p:spPr>
          <p:txBody>
            <a:bodyPr wrap="square" lIns="0" tIns="0" rIns="0" bIns="0" rtlCol="0">
              <a:spAutoFit/>
            </a:bodyPr>
            <a:lstStyle/>
            <a:p>
              <a:pPr algn="ctr"/>
              <a:r>
                <a:rPr lang="en-US" dirty="0">
                  <a:latin typeface="Amazon Ember Light" charset="0"/>
                  <a:ea typeface="Amazon Ember Light" charset="0"/>
                  <a:cs typeface="Amazon Ember Light" charset="0"/>
                </a:rPr>
                <a:t>S3 bucket with data</a:t>
              </a:r>
            </a:p>
          </p:txBody>
        </p:sp>
        <p:cxnSp>
          <p:nvCxnSpPr>
            <p:cNvPr id="100" name="Straight Arrow Connector 99"/>
            <p:cNvCxnSpPr>
              <a:cxnSpLocks/>
            </p:cNvCxnSpPr>
            <p:nvPr/>
          </p:nvCxnSpPr>
          <p:spPr>
            <a:xfrm flipV="1">
              <a:off x="9480503" y="4777265"/>
              <a:ext cx="934372" cy="6681"/>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108" name="TextBox 107"/>
            <p:cNvSpPr txBox="1"/>
            <p:nvPr/>
          </p:nvSpPr>
          <p:spPr>
            <a:xfrm>
              <a:off x="8303032" y="3570922"/>
              <a:ext cx="1357340" cy="830997"/>
            </a:xfrm>
            <a:prstGeom prst="rect">
              <a:avLst/>
            </a:prstGeom>
            <a:noFill/>
            <a:effectLst/>
          </p:spPr>
          <p:txBody>
            <a:bodyPr wrap="square" lIns="0" tIns="0" rIns="0" bIns="0" rtlCol="0">
              <a:spAutoFit/>
            </a:bodyPr>
            <a:lstStyle/>
            <a:p>
              <a:pPr algn="ctr"/>
              <a:r>
                <a:rPr lang="en-US" dirty="0">
                  <a:latin typeface="Amazon Ember Light" charset="0"/>
                  <a:ea typeface="Amazon Ember Light" charset="0"/>
                  <a:cs typeface="Amazon Ember Light" charset="0"/>
                </a:rPr>
                <a:t>Caching with Amazon CloudFront</a:t>
              </a:r>
            </a:p>
          </p:txBody>
        </p:sp>
        <p:pic>
          <p:nvPicPr>
            <p:cNvPr id="46" name="Graphic 45">
              <a:extLst>
                <a:ext uri="{FF2B5EF4-FFF2-40B4-BE49-F238E27FC236}">
                  <a16:creationId xmlns:a16="http://schemas.microsoft.com/office/drawing/2014/main" id="{AA1FCB30-C7DA-45AD-8663-A110E4EB7E4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27244" y="4368922"/>
              <a:ext cx="822960" cy="822960"/>
            </a:xfrm>
            <a:prstGeom prst="rect">
              <a:avLst/>
            </a:prstGeom>
          </p:spPr>
        </p:pic>
        <p:pic>
          <p:nvPicPr>
            <p:cNvPr id="47" name="Graphic 46">
              <a:extLst>
                <a:ext uri="{FF2B5EF4-FFF2-40B4-BE49-F238E27FC236}">
                  <a16:creationId xmlns:a16="http://schemas.microsoft.com/office/drawing/2014/main" id="{C932768D-EDB9-439D-945D-60EBD9F40009}"/>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26102" y="4463552"/>
              <a:ext cx="711200" cy="711200"/>
            </a:xfrm>
            <a:prstGeom prst="rect">
              <a:avLst/>
            </a:prstGeom>
          </p:spPr>
        </p:pic>
      </p:grpSp>
      <p:sp>
        <p:nvSpPr>
          <p:cNvPr id="2" name="Footer Placeholder 1">
            <a:extLst>
              <a:ext uri="{FF2B5EF4-FFF2-40B4-BE49-F238E27FC236}">
                <a16:creationId xmlns:a16="http://schemas.microsoft.com/office/drawing/2014/main" id="{E2B789AB-89A6-4AD5-8C04-81E58EC3521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8F5ECEFD-6591-459D-8819-7707B6794508}"/>
              </a:ext>
            </a:extLst>
          </p:cNvPr>
          <p:cNvSpPr>
            <a:spLocks noGrp="1"/>
          </p:cNvSpPr>
          <p:nvPr>
            <p:ph type="sldNum" sz="quarter" idx="12"/>
          </p:nvPr>
        </p:nvSpPr>
        <p:spPr/>
        <p:txBody>
          <a:bodyPr/>
          <a:lstStyle/>
          <a:p>
            <a:fld id="{B6A95138-A96E-2F42-A959-2EFD44FE4AB7}" type="slidenum">
              <a:rPr lang="en-US" smtClean="0"/>
              <a:t>32</a:t>
            </a:fld>
            <a:endParaRPr lang="en-US" dirty="0"/>
          </a:p>
        </p:txBody>
      </p:sp>
    </p:spTree>
    <p:custDataLst>
      <p:tags r:id="rId1"/>
    </p:custDataLst>
    <p:extLst>
      <p:ext uri="{BB962C8B-B14F-4D97-AF65-F5344CB8AC3E}">
        <p14:creationId xmlns:p14="http://schemas.microsoft.com/office/powerpoint/2010/main" val="1906023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888481-E83F-4672-B8D0-4824920F2A19}"/>
              </a:ext>
            </a:extLst>
          </p:cNvPr>
          <p:cNvSpPr>
            <a:spLocks noGrp="1"/>
          </p:cNvSpPr>
          <p:nvPr>
            <p:ph type="title"/>
          </p:nvPr>
        </p:nvSpPr>
        <p:spPr/>
        <p:txBody>
          <a:bodyPr/>
          <a:lstStyle/>
          <a:p>
            <a:r>
              <a:rPr lang="en-US" dirty="0"/>
              <a:t>10. Secure your entire infrastructure</a:t>
            </a:r>
          </a:p>
        </p:txBody>
      </p:sp>
      <p:sp>
        <p:nvSpPr>
          <p:cNvPr id="8" name="Content Placeholder 2">
            <a:extLst>
              <a:ext uri="{FF2B5EF4-FFF2-40B4-BE49-F238E27FC236}">
                <a16:creationId xmlns:a16="http://schemas.microsoft.com/office/drawing/2014/main" id="{402F5BCB-89F4-40A4-8A76-68B62284EF5E}"/>
              </a:ext>
            </a:extLst>
          </p:cNvPr>
          <p:cNvSpPr txBox="1">
            <a:spLocks/>
          </p:cNvSpPr>
          <p:nvPr/>
        </p:nvSpPr>
        <p:spPr>
          <a:xfrm>
            <a:off x="3157538" y="1557338"/>
            <a:ext cx="5876925" cy="1190625"/>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121920" rIns="91440" bIns="1219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lnSpc>
                <a:spcPct val="100000"/>
              </a:lnSpc>
              <a:spcAft>
                <a:spcPts val="800"/>
              </a:spcAft>
              <a:buFont typeface="Arial" panose="020B0604020202020204" pitchFamily="34" charset="0"/>
              <a:buNone/>
            </a:pPr>
            <a:r>
              <a:rPr lang="en-US" i="1" dirty="0"/>
              <a:t>Build security into every layer of your infrastructure.</a:t>
            </a:r>
          </a:p>
        </p:txBody>
      </p:sp>
      <p:sp>
        <p:nvSpPr>
          <p:cNvPr id="9" name="TextBox 8">
            <a:extLst>
              <a:ext uri="{FF2B5EF4-FFF2-40B4-BE49-F238E27FC236}">
                <a16:creationId xmlns:a16="http://schemas.microsoft.com/office/drawing/2014/main" id="{6DB609F4-66AC-4FA6-82B2-8A8DED407D94}"/>
              </a:ext>
            </a:extLst>
          </p:cNvPr>
          <p:cNvSpPr txBox="1"/>
          <p:nvPr/>
        </p:nvSpPr>
        <p:spPr>
          <a:xfrm>
            <a:off x="4255095" y="2969469"/>
            <a:ext cx="3681811" cy="502766"/>
          </a:xfrm>
          <a:prstGeom prst="rect">
            <a:avLst/>
          </a:prstGeom>
          <a:noFill/>
        </p:spPr>
        <p:txBody>
          <a:bodyPr wrap="square" rtlCol="0">
            <a:spAutoFit/>
          </a:bodyPr>
          <a:lstStyle/>
          <a:p>
            <a:pPr algn="ctr"/>
            <a:r>
              <a:rPr lang="en-US" sz="2667" dirty="0">
                <a:latin typeface="Amazon Ember" panose="02000000000000000000" pitchFamily="2" charset="0"/>
                <a:ea typeface="Amazon Ember" panose="02000000000000000000" pitchFamily="2" charset="0"/>
              </a:rPr>
              <a:t>Things to consider:</a:t>
            </a:r>
          </a:p>
        </p:txBody>
      </p:sp>
      <p:sp>
        <p:nvSpPr>
          <p:cNvPr id="6" name="Content Placeholder 5">
            <a:extLst>
              <a:ext uri="{FF2B5EF4-FFF2-40B4-BE49-F238E27FC236}">
                <a16:creationId xmlns:a16="http://schemas.microsoft.com/office/drawing/2014/main" id="{A30160F2-B93D-4322-B521-D7BED6491988}"/>
              </a:ext>
            </a:extLst>
          </p:cNvPr>
          <p:cNvSpPr>
            <a:spLocks noGrp="1"/>
          </p:cNvSpPr>
          <p:nvPr>
            <p:ph idx="1"/>
          </p:nvPr>
        </p:nvSpPr>
        <p:spPr>
          <a:xfrm>
            <a:off x="419100" y="3872753"/>
            <a:ext cx="5504688" cy="2304210"/>
          </a:xfrm>
        </p:spPr>
        <p:txBody>
          <a:bodyPr/>
          <a:lstStyle/>
          <a:p>
            <a:r>
              <a:rPr lang="en-US" sz="2400" dirty="0"/>
              <a:t>Isolate parts of your infrastructure</a:t>
            </a:r>
          </a:p>
          <a:p>
            <a:r>
              <a:rPr lang="en-US" sz="2400" dirty="0"/>
              <a:t>Encrypt data in transit and at rest</a:t>
            </a:r>
          </a:p>
          <a:p>
            <a:r>
              <a:rPr lang="en-US" sz="2400" dirty="0"/>
              <a:t>Enforce access control granularly, using the principle of least privilege</a:t>
            </a:r>
          </a:p>
          <a:p>
            <a:r>
              <a:rPr lang="en-US" sz="2400" dirty="0"/>
              <a:t>Use multi-factor authentication (MFA)</a:t>
            </a:r>
          </a:p>
        </p:txBody>
      </p:sp>
      <p:sp>
        <p:nvSpPr>
          <p:cNvPr id="7" name="Content Placeholder 6">
            <a:extLst>
              <a:ext uri="{FF2B5EF4-FFF2-40B4-BE49-F238E27FC236}">
                <a16:creationId xmlns:a16="http://schemas.microsoft.com/office/drawing/2014/main" id="{889C4B4B-1777-4C93-AFF6-687C7CAE1705}"/>
              </a:ext>
            </a:extLst>
          </p:cNvPr>
          <p:cNvSpPr>
            <a:spLocks noGrp="1"/>
          </p:cNvSpPr>
          <p:nvPr>
            <p:ph idx="13"/>
          </p:nvPr>
        </p:nvSpPr>
        <p:spPr>
          <a:xfrm>
            <a:off x="6246312" y="3868806"/>
            <a:ext cx="5504688" cy="2304210"/>
          </a:xfrm>
        </p:spPr>
        <p:txBody>
          <a:bodyPr/>
          <a:lstStyle/>
          <a:p>
            <a:r>
              <a:rPr lang="en-US" sz="2400" dirty="0"/>
              <a:t>Use managed services</a:t>
            </a:r>
          </a:p>
          <a:p>
            <a:r>
              <a:rPr lang="en-US" sz="2400" dirty="0"/>
              <a:t>Log access of resources</a:t>
            </a:r>
          </a:p>
          <a:p>
            <a:r>
              <a:rPr lang="en-US" sz="2400" dirty="0"/>
              <a:t>Automate your deployments to keep security consistent</a:t>
            </a:r>
          </a:p>
        </p:txBody>
      </p:sp>
      <p:sp>
        <p:nvSpPr>
          <p:cNvPr id="3" name="Footer Placeholder 2">
            <a:extLst>
              <a:ext uri="{FF2B5EF4-FFF2-40B4-BE49-F238E27FC236}">
                <a16:creationId xmlns:a16="http://schemas.microsoft.com/office/drawing/2014/main" id="{82BFF834-3D86-43B6-8B78-C3540C383E9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7697881A-F1C9-4A90-BA56-6EDAEA6C540A}"/>
              </a:ext>
            </a:extLst>
          </p:cNvPr>
          <p:cNvSpPr>
            <a:spLocks noGrp="1"/>
          </p:cNvSpPr>
          <p:nvPr>
            <p:ph type="sldNum" sz="quarter" idx="12"/>
          </p:nvPr>
        </p:nvSpPr>
        <p:spPr/>
        <p:txBody>
          <a:bodyPr/>
          <a:lstStyle/>
          <a:p>
            <a:fld id="{B6A95138-A96E-2F42-A959-2EFD44FE4AB7}" type="slidenum">
              <a:rPr lang="en-US" smtClean="0"/>
              <a:t>33</a:t>
            </a:fld>
            <a:endParaRPr lang="en-US" dirty="0"/>
          </a:p>
        </p:txBody>
      </p:sp>
    </p:spTree>
    <p:custDataLst>
      <p:tags r:id="rId1"/>
    </p:custDataLst>
    <p:extLst>
      <p:ext uri="{BB962C8B-B14F-4D97-AF65-F5344CB8AC3E}">
        <p14:creationId xmlns:p14="http://schemas.microsoft.com/office/powerpoint/2010/main" val="2620640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3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964368"/>
            <a:ext cx="5767612" cy="5391982"/>
          </a:xfrm>
        </p:spPr>
        <p:txBody>
          <a:bodyPr/>
          <a:lstStyle/>
          <a:p>
            <a:r>
              <a:rPr lang="en-US" sz="2400" dirty="0">
                <a:latin typeface="+mn-lt"/>
              </a:rPr>
              <a:t>As you design solutions, evaluate tradeoffs and base your decisions on empirical data</a:t>
            </a:r>
          </a:p>
          <a:p>
            <a:r>
              <a:rPr lang="en-US" sz="2400" dirty="0">
                <a:latin typeface="+mn-lt"/>
              </a:rPr>
              <a:t>Follow these best practices when building solutions on AWS – </a:t>
            </a:r>
          </a:p>
          <a:p>
            <a:pPr lvl="1"/>
            <a:r>
              <a:rPr lang="en-US" sz="2000" dirty="0">
                <a:latin typeface="+mn-lt"/>
              </a:rPr>
              <a:t>Enable scalability</a:t>
            </a:r>
          </a:p>
          <a:p>
            <a:pPr lvl="1"/>
            <a:r>
              <a:rPr lang="en-US" sz="2000" dirty="0">
                <a:latin typeface="+mn-lt"/>
              </a:rPr>
              <a:t>Automate your environment</a:t>
            </a:r>
          </a:p>
          <a:p>
            <a:pPr lvl="1"/>
            <a:r>
              <a:rPr lang="en-US" sz="2000" dirty="0">
                <a:latin typeface="+mn-lt"/>
              </a:rPr>
              <a:t>Treat resources as disposable</a:t>
            </a:r>
          </a:p>
          <a:p>
            <a:pPr lvl="1"/>
            <a:r>
              <a:rPr lang="en-US" sz="2000" dirty="0">
                <a:latin typeface="+mn-lt"/>
              </a:rPr>
              <a:t>Use loosely-coupled components</a:t>
            </a:r>
          </a:p>
          <a:p>
            <a:pPr lvl="1"/>
            <a:r>
              <a:rPr lang="en-US" sz="2000" dirty="0">
                <a:latin typeface="+mn-lt"/>
              </a:rPr>
              <a:t>Design services, not servers</a:t>
            </a:r>
          </a:p>
          <a:p>
            <a:pPr lvl="1"/>
            <a:r>
              <a:rPr lang="en-US" sz="2000" dirty="0">
                <a:latin typeface="+mn-lt"/>
              </a:rPr>
              <a:t>Choose the right database solution</a:t>
            </a:r>
          </a:p>
          <a:p>
            <a:pPr lvl="1"/>
            <a:r>
              <a:rPr lang="en-US" sz="2000" dirty="0">
                <a:latin typeface="+mn-lt"/>
              </a:rPr>
              <a:t>Avoid single points of failure</a:t>
            </a:r>
          </a:p>
          <a:p>
            <a:pPr lvl="1"/>
            <a:r>
              <a:rPr lang="en-US" sz="2000" dirty="0">
                <a:latin typeface="+mn-lt"/>
              </a:rPr>
              <a:t>Optimize for cost</a:t>
            </a:r>
          </a:p>
          <a:p>
            <a:pPr lvl="1"/>
            <a:r>
              <a:rPr lang="en-US" sz="2000" dirty="0">
                <a:latin typeface="+mn-lt"/>
              </a:rPr>
              <a:t>Use caching</a:t>
            </a:r>
          </a:p>
          <a:p>
            <a:pPr lvl="1"/>
            <a:r>
              <a:rPr lang="en-US" sz="2000" dirty="0">
                <a:latin typeface="+mn-lt"/>
              </a:rPr>
              <a:t>Secure your entire infrastructure</a:t>
            </a:r>
          </a:p>
          <a:p>
            <a:endParaRPr lang="en-US" sz="2400" dirty="0">
              <a:latin typeface="+mn-lt"/>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34</a:t>
            </a:fld>
            <a:endParaRPr lang="en-US" dirty="0"/>
          </a:p>
        </p:txBody>
      </p:sp>
    </p:spTree>
    <p:custDataLst>
      <p:tags r:id="rId1"/>
    </p:custDataLst>
    <p:extLst>
      <p:ext uri="{BB962C8B-B14F-4D97-AF65-F5344CB8AC3E}">
        <p14:creationId xmlns:p14="http://schemas.microsoft.com/office/powerpoint/2010/main" val="1971957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2: Introducing Cloud Architecting</a:t>
            </a:r>
          </a:p>
        </p:txBody>
      </p:sp>
      <p:sp>
        <p:nvSpPr>
          <p:cNvPr id="2" name="Title 1"/>
          <p:cNvSpPr>
            <a:spLocks noGrp="1"/>
          </p:cNvSpPr>
          <p:nvPr>
            <p:ph type="title"/>
          </p:nvPr>
        </p:nvSpPr>
        <p:spPr/>
        <p:txBody>
          <a:bodyPr>
            <a:noAutofit/>
          </a:bodyPr>
          <a:lstStyle/>
          <a:p>
            <a:r>
              <a:rPr lang="en-US" sz="4000" dirty="0">
                <a:latin typeface="+mj-lt"/>
              </a:rPr>
              <a:t>Section 4: AWS global infrastructure</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2202159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AWS Regions</a:t>
            </a:r>
          </a:p>
        </p:txBody>
      </p:sp>
      <p:sp>
        <p:nvSpPr>
          <p:cNvPr id="8" name="Content Placeholder 7">
            <a:extLst>
              <a:ext uri="{FF2B5EF4-FFF2-40B4-BE49-F238E27FC236}">
                <a16:creationId xmlns:a16="http://schemas.microsoft.com/office/drawing/2014/main" id="{3C6CF8A8-F13E-FE48-989A-6D6DE37A05C1}"/>
              </a:ext>
            </a:extLst>
          </p:cNvPr>
          <p:cNvSpPr>
            <a:spLocks noGrp="1"/>
          </p:cNvSpPr>
          <p:nvPr>
            <p:ph idx="1"/>
          </p:nvPr>
        </p:nvSpPr>
        <p:spPr>
          <a:xfrm>
            <a:off x="419100" y="1528175"/>
            <a:ext cx="6915150" cy="4648788"/>
          </a:xfrm>
        </p:spPr>
        <p:txBody>
          <a:bodyPr/>
          <a:lstStyle/>
          <a:p>
            <a:r>
              <a:rPr lang="en-US" dirty="0"/>
              <a:t>An </a:t>
            </a:r>
            <a:r>
              <a:rPr lang="en-US" dirty="0">
                <a:solidFill>
                  <a:schemeClr val="accent5"/>
                </a:solidFill>
                <a:latin typeface="Amazon Ember" panose="02000000000000000000" pitchFamily="2" charset="0"/>
                <a:ea typeface="Amazon Ember" panose="02000000000000000000" pitchFamily="2" charset="0"/>
              </a:rPr>
              <a:t>AWS Region </a:t>
            </a:r>
            <a:r>
              <a:rPr lang="en-US" dirty="0"/>
              <a:t>is a geographical area</a:t>
            </a:r>
          </a:p>
          <a:p>
            <a:r>
              <a:rPr lang="en-US" dirty="0"/>
              <a:t>Each AWS Region consists of </a:t>
            </a:r>
            <a:r>
              <a:rPr lang="en-US" dirty="0">
                <a:solidFill>
                  <a:schemeClr val="accent5"/>
                </a:solidFill>
                <a:latin typeface="Amazon Ember" panose="02000000000000000000" pitchFamily="2" charset="0"/>
                <a:ea typeface="Amazon Ember" panose="02000000000000000000" pitchFamily="2" charset="0"/>
              </a:rPr>
              <a:t>two or more Availability Zones</a:t>
            </a:r>
            <a:endParaRPr lang="en-US" dirty="0">
              <a:latin typeface="Amazon Ember" panose="02000000000000000000" pitchFamily="2" charset="0"/>
              <a:ea typeface="Amazon Ember" panose="02000000000000000000" pitchFamily="2" charset="0"/>
            </a:endParaRPr>
          </a:p>
          <a:p>
            <a:r>
              <a:rPr lang="en-US" dirty="0"/>
              <a:t>Communication between Regions uses </a:t>
            </a:r>
            <a:r>
              <a:rPr lang="en-US" dirty="0">
                <a:solidFill>
                  <a:schemeClr val="accent5"/>
                </a:solidFill>
                <a:latin typeface="Amazon Ember" panose="02000000000000000000" pitchFamily="2" charset="0"/>
                <a:ea typeface="Amazon Ember" panose="02000000000000000000" pitchFamily="2" charset="0"/>
              </a:rPr>
              <a:t>AWS backbone network </a:t>
            </a:r>
            <a:r>
              <a:rPr lang="en-US" dirty="0"/>
              <a:t>infrastructure</a:t>
            </a:r>
          </a:p>
          <a:p>
            <a:r>
              <a:rPr lang="en-US" dirty="0"/>
              <a:t>You enable and control </a:t>
            </a:r>
            <a:r>
              <a:rPr lang="en-US" dirty="0">
                <a:solidFill>
                  <a:schemeClr val="accent5"/>
                </a:solidFill>
                <a:latin typeface="Amazon Ember" panose="02000000000000000000" pitchFamily="2" charset="0"/>
                <a:ea typeface="Amazon Ember" panose="02000000000000000000" pitchFamily="2" charset="0"/>
              </a:rPr>
              <a:t>data replication</a:t>
            </a:r>
            <a:r>
              <a:rPr lang="en-US" dirty="0">
                <a:latin typeface="Amazon Ember" panose="02000000000000000000" pitchFamily="2" charset="0"/>
                <a:ea typeface="Amazon Ember" panose="02000000000000000000" pitchFamily="2" charset="0"/>
              </a:rPr>
              <a:t> </a:t>
            </a:r>
            <a:r>
              <a:rPr lang="en-US" dirty="0"/>
              <a:t>across Regions</a:t>
            </a:r>
          </a:p>
        </p:txBody>
      </p:sp>
      <p:pic>
        <p:nvPicPr>
          <p:cNvPr id="26" name="Picture 25" descr="A snapshot from the infrastructure.aws website which shows a picture of downtown London including the Tower Bridge and the Shard. It notes that there are 3 Availability Zones in the London region.">
            <a:extLst>
              <a:ext uri="{FF2B5EF4-FFF2-40B4-BE49-F238E27FC236}">
                <a16:creationId xmlns:a16="http://schemas.microsoft.com/office/drawing/2014/main" id="{38648B05-B7B6-434F-86AD-B927FBEC3DF3}"/>
              </a:ext>
            </a:extLst>
          </p:cNvPr>
          <p:cNvPicPr>
            <a:picLocks noChangeAspect="1"/>
          </p:cNvPicPr>
          <p:nvPr/>
        </p:nvPicPr>
        <p:blipFill>
          <a:blip r:embed="rId4"/>
          <a:stretch>
            <a:fillRect/>
          </a:stretch>
        </p:blipFill>
        <p:spPr>
          <a:xfrm>
            <a:off x="7741158" y="2433233"/>
            <a:ext cx="4226307" cy="3503387"/>
          </a:xfrm>
          <a:prstGeom prst="rect">
            <a:avLst/>
          </a:prstGeom>
        </p:spPr>
      </p:pic>
      <p:sp>
        <p:nvSpPr>
          <p:cNvPr id="27" name="TextBox 26">
            <a:extLst>
              <a:ext uri="{FF2B5EF4-FFF2-40B4-BE49-F238E27FC236}">
                <a16:creationId xmlns:a16="http://schemas.microsoft.com/office/drawing/2014/main" id="{C389C0C4-BD2F-429B-9369-CADCD792F2E7}"/>
              </a:ext>
              <a:ext uri="{C183D7F6-B498-43B3-948B-1728B52AA6E4}">
                <adec:decorative xmlns:adec="http://schemas.microsoft.com/office/drawing/2017/decorative" val="1"/>
              </a:ext>
            </a:extLst>
          </p:cNvPr>
          <p:cNvSpPr txBox="1"/>
          <p:nvPr/>
        </p:nvSpPr>
        <p:spPr>
          <a:xfrm>
            <a:off x="8789288" y="5952887"/>
            <a:ext cx="2414444"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Example: London Region</a:t>
            </a:r>
          </a:p>
        </p:txBody>
      </p:sp>
      <p:sp>
        <p:nvSpPr>
          <p:cNvPr id="4" name="Footer Placeholder 3">
            <a:extLst>
              <a:ext uri="{FF2B5EF4-FFF2-40B4-BE49-F238E27FC236}">
                <a16:creationId xmlns:a16="http://schemas.microsoft.com/office/drawing/2014/main" id="{574D5243-6FD1-4DEB-9348-9A449033655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FA19C5B4-5078-4BEE-9D65-204BDD73097C}"/>
              </a:ext>
            </a:extLst>
          </p:cNvPr>
          <p:cNvSpPr>
            <a:spLocks noGrp="1"/>
          </p:cNvSpPr>
          <p:nvPr>
            <p:ph type="sldNum" sz="quarter" idx="12"/>
          </p:nvPr>
        </p:nvSpPr>
        <p:spPr/>
        <p:txBody>
          <a:bodyPr/>
          <a:lstStyle/>
          <a:p>
            <a:fld id="{B6A95138-A96E-2F42-A959-2EFD44FE4AB7}" type="slidenum">
              <a:rPr lang="en-US" smtClean="0"/>
              <a:pPr/>
              <a:t>36</a:t>
            </a:fld>
            <a:endParaRPr lang="en-US" dirty="0"/>
          </a:p>
        </p:txBody>
      </p:sp>
    </p:spTree>
    <p:custDataLst>
      <p:tags r:id="rId1"/>
    </p:custDataLst>
    <p:extLst>
      <p:ext uri="{BB962C8B-B14F-4D97-AF65-F5344CB8AC3E}">
        <p14:creationId xmlns:p14="http://schemas.microsoft.com/office/powerpoint/2010/main" val="213313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19100" y="319405"/>
            <a:ext cx="9034272" cy="474119"/>
          </a:xfrm>
        </p:spPr>
        <p:txBody>
          <a:bodyPr>
            <a:noAutofit/>
          </a:bodyPr>
          <a:lstStyle/>
          <a:p>
            <a:r>
              <a:rPr lang="en-US" dirty="0"/>
              <a:t>AWS Availability Zones</a:t>
            </a:r>
          </a:p>
        </p:txBody>
      </p:sp>
      <p:sp>
        <p:nvSpPr>
          <p:cNvPr id="8" name="Content Placeholder 7">
            <a:extLst>
              <a:ext uri="{FF2B5EF4-FFF2-40B4-BE49-F238E27FC236}">
                <a16:creationId xmlns:a16="http://schemas.microsoft.com/office/drawing/2014/main" id="{3C6CF8A8-F13E-FE48-989A-6D6DE37A05C1}"/>
              </a:ext>
            </a:extLst>
          </p:cNvPr>
          <p:cNvSpPr>
            <a:spLocks noGrp="1"/>
          </p:cNvSpPr>
          <p:nvPr>
            <p:ph idx="1"/>
          </p:nvPr>
        </p:nvSpPr>
        <p:spPr>
          <a:xfrm>
            <a:off x="420579" y="1621766"/>
            <a:ext cx="6702778" cy="4598059"/>
          </a:xfrm>
        </p:spPr>
        <p:txBody>
          <a:bodyPr>
            <a:noAutofit/>
          </a:bodyPr>
          <a:lstStyle/>
          <a:p>
            <a:pPr>
              <a:lnSpc>
                <a:spcPct val="120000"/>
              </a:lnSpc>
              <a:buClr>
                <a:schemeClr val="tx1">
                  <a:lumMod val="85000"/>
                  <a:lumOff val="15000"/>
                </a:schemeClr>
              </a:buClr>
            </a:pPr>
            <a:r>
              <a:rPr lang="en-US" sz="2600" dirty="0"/>
              <a:t>Each Availability Zone is – </a:t>
            </a:r>
          </a:p>
          <a:p>
            <a:pPr lvl="1">
              <a:lnSpc>
                <a:spcPct val="120000"/>
              </a:lnSpc>
              <a:buClr>
                <a:schemeClr val="tx1">
                  <a:lumMod val="85000"/>
                  <a:lumOff val="15000"/>
                </a:schemeClr>
              </a:buClr>
            </a:pPr>
            <a:r>
              <a:rPr lang="en-US" sz="2200" dirty="0"/>
              <a:t>Made up of </a:t>
            </a:r>
            <a:r>
              <a:rPr lang="en-US" sz="2200" dirty="0">
                <a:solidFill>
                  <a:schemeClr val="accent5"/>
                </a:solidFill>
                <a:latin typeface="Amazon Ember" panose="02000000000000000000" pitchFamily="2" charset="0"/>
                <a:ea typeface="Amazon Ember" panose="02000000000000000000" pitchFamily="2" charset="0"/>
              </a:rPr>
              <a:t>one or more</a:t>
            </a:r>
            <a:r>
              <a:rPr lang="en-US" sz="2200" dirty="0">
                <a:latin typeface="Amazon Ember" panose="02000000000000000000" pitchFamily="2" charset="0"/>
                <a:ea typeface="Amazon Ember" panose="02000000000000000000" pitchFamily="2" charset="0"/>
              </a:rPr>
              <a:t> </a:t>
            </a:r>
            <a:r>
              <a:rPr lang="en-US" sz="2200" dirty="0"/>
              <a:t>data centers</a:t>
            </a:r>
          </a:p>
          <a:p>
            <a:pPr lvl="1">
              <a:lnSpc>
                <a:spcPct val="120000"/>
              </a:lnSpc>
              <a:buClr>
                <a:schemeClr val="tx1">
                  <a:lumMod val="85000"/>
                  <a:lumOff val="15000"/>
                </a:schemeClr>
              </a:buClr>
            </a:pPr>
            <a:r>
              <a:rPr lang="en-US" sz="2200" dirty="0"/>
              <a:t>Designed for </a:t>
            </a:r>
            <a:r>
              <a:rPr lang="en-US" sz="2200" dirty="0">
                <a:solidFill>
                  <a:schemeClr val="accent5"/>
                </a:solidFill>
                <a:latin typeface="Amazon Ember" panose="02000000000000000000" pitchFamily="2" charset="0"/>
                <a:ea typeface="Amazon Ember" panose="02000000000000000000" pitchFamily="2" charset="0"/>
              </a:rPr>
              <a:t>fault isolation</a:t>
            </a:r>
          </a:p>
          <a:p>
            <a:pPr lvl="1">
              <a:lnSpc>
                <a:spcPct val="120000"/>
              </a:lnSpc>
              <a:buClr>
                <a:schemeClr val="tx1">
                  <a:lumMod val="85000"/>
                  <a:lumOff val="15000"/>
                </a:schemeClr>
              </a:buClr>
            </a:pPr>
            <a:r>
              <a:rPr lang="en-US" sz="2200" dirty="0"/>
              <a:t>Interconnected with other Availability Zones in a Region using high-speed </a:t>
            </a:r>
            <a:r>
              <a:rPr lang="en-US" sz="2200" dirty="0">
                <a:solidFill>
                  <a:schemeClr val="accent5"/>
                </a:solidFill>
                <a:latin typeface="Amazon Ember" panose="02000000000000000000" pitchFamily="2" charset="0"/>
                <a:ea typeface="Amazon Ember" panose="02000000000000000000" pitchFamily="2" charset="0"/>
              </a:rPr>
              <a:t>private</a:t>
            </a:r>
            <a:r>
              <a:rPr lang="en-US" sz="2200" dirty="0"/>
              <a:t> links</a:t>
            </a:r>
          </a:p>
          <a:p>
            <a:pPr>
              <a:lnSpc>
                <a:spcPct val="120000"/>
              </a:lnSpc>
              <a:buClr>
                <a:schemeClr val="tx1">
                  <a:lumMod val="85000"/>
                  <a:lumOff val="15000"/>
                </a:schemeClr>
              </a:buClr>
            </a:pPr>
            <a:r>
              <a:rPr lang="en-US" sz="2600" dirty="0"/>
              <a:t>For certain services, you can choose your Availability Zones</a:t>
            </a:r>
          </a:p>
          <a:p>
            <a:pPr>
              <a:lnSpc>
                <a:spcPct val="120000"/>
              </a:lnSpc>
              <a:buClr>
                <a:schemeClr val="tx1">
                  <a:lumMod val="85000"/>
                  <a:lumOff val="15000"/>
                </a:schemeClr>
              </a:buClr>
            </a:pPr>
            <a:r>
              <a:rPr lang="en-US" sz="2600" dirty="0"/>
              <a:t>AWS recommends replicating across Availability Zones for resiliency</a:t>
            </a:r>
          </a:p>
        </p:txBody>
      </p:sp>
      <p:grpSp>
        <p:nvGrpSpPr>
          <p:cNvPr id="10" name="Group 9" descr="architecture diagram of aws cloud with eu-west-1 region that has three availability zones. one availability zone has three data centers.">
            <a:extLst>
              <a:ext uri="{FF2B5EF4-FFF2-40B4-BE49-F238E27FC236}">
                <a16:creationId xmlns:a16="http://schemas.microsoft.com/office/drawing/2014/main" id="{8A20E1DE-0A52-44FD-A6BA-E3FD355DCF53}"/>
              </a:ext>
            </a:extLst>
          </p:cNvPr>
          <p:cNvGrpSpPr/>
          <p:nvPr/>
        </p:nvGrpSpPr>
        <p:grpSpPr>
          <a:xfrm>
            <a:off x="7546194" y="1463929"/>
            <a:ext cx="3989314" cy="4892421"/>
            <a:chOff x="7546194" y="1463929"/>
            <a:chExt cx="3989314" cy="4892421"/>
          </a:xfrm>
        </p:grpSpPr>
        <p:sp>
          <p:nvSpPr>
            <p:cNvPr id="17" name="Rectangle 16">
              <a:extLst>
                <a:ext uri="{FF2B5EF4-FFF2-40B4-BE49-F238E27FC236}">
                  <a16:creationId xmlns:a16="http://schemas.microsoft.com/office/drawing/2014/main" id="{E0A5239B-3978-4578-B408-927F558965CE}"/>
                </a:ext>
              </a:extLst>
            </p:cNvPr>
            <p:cNvSpPr/>
            <p:nvPr/>
          </p:nvSpPr>
          <p:spPr>
            <a:xfrm>
              <a:off x="7546194" y="1463929"/>
              <a:ext cx="3989314" cy="489242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   AWS Cloud</a:t>
              </a:r>
            </a:p>
          </p:txBody>
        </p:sp>
        <p:pic>
          <p:nvPicPr>
            <p:cNvPr id="19" name="Graphic 18">
              <a:extLst>
                <a:ext uri="{FF2B5EF4-FFF2-40B4-BE49-F238E27FC236}">
                  <a16:creationId xmlns:a16="http://schemas.microsoft.com/office/drawing/2014/main" id="{5097AE9C-1753-4B89-BC9B-22D65869BF7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6194" y="1463929"/>
              <a:ext cx="474119" cy="474119"/>
            </a:xfrm>
            <a:prstGeom prst="rect">
              <a:avLst/>
            </a:prstGeom>
          </p:spPr>
        </p:pic>
        <p:sp>
          <p:nvSpPr>
            <p:cNvPr id="20" name="Rectangle 19">
              <a:extLst>
                <a:ext uri="{FF2B5EF4-FFF2-40B4-BE49-F238E27FC236}">
                  <a16:creationId xmlns:a16="http://schemas.microsoft.com/office/drawing/2014/main" id="{91994ED4-007D-414E-8A4B-4C5E2D7D99C3}"/>
                </a:ext>
              </a:extLst>
            </p:cNvPr>
            <p:cNvSpPr/>
            <p:nvPr/>
          </p:nvSpPr>
          <p:spPr>
            <a:xfrm>
              <a:off x="7822634" y="2063262"/>
              <a:ext cx="3436434" cy="4149969"/>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chemeClr val="accent4">
                      <a:lumMod val="75000"/>
                    </a:schemeClr>
                  </a:solidFill>
                </a:rPr>
                <a:t>Region </a:t>
              </a:r>
              <a:r>
                <a:rPr lang="en-US" sz="1600" dirty="0">
                  <a:solidFill>
                    <a:schemeClr val="accent4">
                      <a:lumMod val="75000"/>
                    </a:schemeClr>
                  </a:solidFill>
                  <a:latin typeface="Amazon Ember" panose="02000000000000000000" pitchFamily="2" charset="0"/>
                  <a:ea typeface="Amazon Ember" panose="02000000000000000000" pitchFamily="2" charset="0"/>
                </a:rPr>
                <a:t>eu-west-1</a:t>
              </a:r>
              <a:endParaRPr lang="en-US" sz="1200" dirty="0">
                <a:solidFill>
                  <a:schemeClr val="accent4">
                    <a:lumMod val="75000"/>
                  </a:schemeClr>
                </a:solidFill>
                <a:latin typeface="Amazon Ember" panose="02000000000000000000" pitchFamily="2" charset="0"/>
                <a:ea typeface="Amazon Ember" panose="02000000000000000000" pitchFamily="2" charset="0"/>
              </a:endParaRPr>
            </a:p>
          </p:txBody>
        </p:sp>
        <p:pic>
          <p:nvPicPr>
            <p:cNvPr id="21" name="Graphic 20">
              <a:extLst>
                <a:ext uri="{FF2B5EF4-FFF2-40B4-BE49-F238E27FC236}">
                  <a16:creationId xmlns:a16="http://schemas.microsoft.com/office/drawing/2014/main" id="{E634423A-3CE3-433D-9558-4EC84A0DDBD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7720" y="2077934"/>
              <a:ext cx="330200" cy="330200"/>
            </a:xfrm>
            <a:prstGeom prst="rect">
              <a:avLst/>
            </a:prstGeom>
          </p:spPr>
        </p:pic>
        <p:grpSp>
          <p:nvGrpSpPr>
            <p:cNvPr id="9" name="Group 8">
              <a:extLst>
                <a:ext uri="{FF2B5EF4-FFF2-40B4-BE49-F238E27FC236}">
                  <a16:creationId xmlns:a16="http://schemas.microsoft.com/office/drawing/2014/main" id="{AF17C3DB-37E4-4207-9623-A5CDE57FE5F9}"/>
                </a:ext>
              </a:extLst>
            </p:cNvPr>
            <p:cNvGrpSpPr/>
            <p:nvPr/>
          </p:nvGrpSpPr>
          <p:grpSpPr>
            <a:xfrm>
              <a:off x="8007035" y="2521006"/>
              <a:ext cx="3067632" cy="1941217"/>
              <a:chOff x="8007035" y="2508649"/>
              <a:chExt cx="3067632" cy="1941217"/>
            </a:xfrm>
          </p:grpSpPr>
          <p:sp>
            <p:nvSpPr>
              <p:cNvPr id="26" name="Rectangle 25">
                <a:extLst>
                  <a:ext uri="{FF2B5EF4-FFF2-40B4-BE49-F238E27FC236}">
                    <a16:creationId xmlns:a16="http://schemas.microsoft.com/office/drawing/2014/main" id="{5E9D6974-EF13-4E29-8D02-19CA67A8D7DC}"/>
                  </a:ext>
                </a:extLst>
              </p:cNvPr>
              <p:cNvSpPr/>
              <p:nvPr/>
            </p:nvSpPr>
            <p:spPr>
              <a:xfrm>
                <a:off x="8007035" y="2508649"/>
                <a:ext cx="3067632" cy="194121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a:t>
                </a:r>
                <a:r>
                  <a:rPr lang="en-US" sz="1600" dirty="0">
                    <a:solidFill>
                      <a:schemeClr val="accent3"/>
                    </a:solidFill>
                    <a:latin typeface="Amazon Ember" panose="02000000000000000000" pitchFamily="2" charset="0"/>
                    <a:ea typeface="Amazon Ember" panose="02000000000000000000" pitchFamily="2" charset="0"/>
                  </a:rPr>
                  <a:t>eu-west-1a</a:t>
                </a:r>
              </a:p>
            </p:txBody>
          </p:sp>
          <p:grpSp>
            <p:nvGrpSpPr>
              <p:cNvPr id="5" name="Group 4">
                <a:extLst>
                  <a:ext uri="{FF2B5EF4-FFF2-40B4-BE49-F238E27FC236}">
                    <a16:creationId xmlns:a16="http://schemas.microsoft.com/office/drawing/2014/main" id="{1CD53084-CD7D-4F36-9A78-724023346BA6}"/>
                  </a:ext>
                </a:extLst>
              </p:cNvPr>
              <p:cNvGrpSpPr/>
              <p:nvPr/>
            </p:nvGrpSpPr>
            <p:grpSpPr>
              <a:xfrm>
                <a:off x="8611344" y="2915523"/>
                <a:ext cx="1859015" cy="462189"/>
                <a:chOff x="8093877" y="2915523"/>
                <a:chExt cx="1859015" cy="462189"/>
              </a:xfrm>
            </p:grpSpPr>
            <p:sp>
              <p:nvSpPr>
                <p:cNvPr id="27" name="Rectangle 26">
                  <a:extLst>
                    <a:ext uri="{FF2B5EF4-FFF2-40B4-BE49-F238E27FC236}">
                      <a16:creationId xmlns:a16="http://schemas.microsoft.com/office/drawing/2014/main" id="{FCB4DFC3-049F-4269-A1FA-ECFA4F6E23B9}"/>
                    </a:ext>
                  </a:extLst>
                </p:cNvPr>
                <p:cNvSpPr/>
                <p:nvPr/>
              </p:nvSpPr>
              <p:spPr>
                <a:xfrm>
                  <a:off x="8093877" y="2915523"/>
                  <a:ext cx="1859015" cy="46218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600" dirty="0">
                      <a:solidFill>
                        <a:srgbClr val="5A6B86"/>
                      </a:solidFill>
                    </a:rPr>
                    <a:t>Data center </a:t>
                  </a:r>
                </a:p>
              </p:txBody>
            </p:sp>
            <p:pic>
              <p:nvPicPr>
                <p:cNvPr id="28" name="Graphic 27">
                  <a:extLst>
                    <a:ext uri="{FF2B5EF4-FFF2-40B4-BE49-F238E27FC236}">
                      <a16:creationId xmlns:a16="http://schemas.microsoft.com/office/drawing/2014/main" id="{9AE4E4F0-AF89-44AC-A9B8-978743DC90B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93877" y="2915523"/>
                  <a:ext cx="330200" cy="330200"/>
                </a:xfrm>
                <a:prstGeom prst="rect">
                  <a:avLst/>
                </a:prstGeom>
              </p:spPr>
            </p:pic>
          </p:grpSp>
          <p:grpSp>
            <p:nvGrpSpPr>
              <p:cNvPr id="6" name="Group 5">
                <a:extLst>
                  <a:ext uri="{FF2B5EF4-FFF2-40B4-BE49-F238E27FC236}">
                    <a16:creationId xmlns:a16="http://schemas.microsoft.com/office/drawing/2014/main" id="{429082FF-9C77-4645-AD24-81BA0E31C4D2}"/>
                  </a:ext>
                </a:extLst>
              </p:cNvPr>
              <p:cNvGrpSpPr/>
              <p:nvPr/>
            </p:nvGrpSpPr>
            <p:grpSpPr>
              <a:xfrm>
                <a:off x="8611344" y="3421502"/>
                <a:ext cx="1859015" cy="462189"/>
                <a:chOff x="8370034" y="3421502"/>
                <a:chExt cx="1859015" cy="462189"/>
              </a:xfrm>
            </p:grpSpPr>
            <p:sp>
              <p:nvSpPr>
                <p:cNvPr id="29" name="Rectangle 28">
                  <a:extLst>
                    <a:ext uri="{FF2B5EF4-FFF2-40B4-BE49-F238E27FC236}">
                      <a16:creationId xmlns:a16="http://schemas.microsoft.com/office/drawing/2014/main" id="{4BFC84B3-C456-4AFA-B9E2-4645AFBCEA3C}"/>
                    </a:ext>
                  </a:extLst>
                </p:cNvPr>
                <p:cNvSpPr/>
                <p:nvPr/>
              </p:nvSpPr>
              <p:spPr>
                <a:xfrm>
                  <a:off x="8370034" y="3421502"/>
                  <a:ext cx="1859015" cy="46218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600" dirty="0">
                      <a:solidFill>
                        <a:srgbClr val="5A6B86"/>
                      </a:solidFill>
                    </a:rPr>
                    <a:t>Data center </a:t>
                  </a:r>
                </a:p>
              </p:txBody>
            </p:sp>
            <p:pic>
              <p:nvPicPr>
                <p:cNvPr id="30" name="Graphic 29">
                  <a:extLst>
                    <a:ext uri="{FF2B5EF4-FFF2-40B4-BE49-F238E27FC236}">
                      <a16:creationId xmlns:a16="http://schemas.microsoft.com/office/drawing/2014/main" id="{744FB1C9-FA2F-4AF0-95E5-58EE9BDFA4F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70034" y="3421502"/>
                  <a:ext cx="330200" cy="330200"/>
                </a:xfrm>
                <a:prstGeom prst="rect">
                  <a:avLst/>
                </a:prstGeom>
              </p:spPr>
            </p:pic>
          </p:grpSp>
          <p:grpSp>
            <p:nvGrpSpPr>
              <p:cNvPr id="7" name="Group 6">
                <a:extLst>
                  <a:ext uri="{FF2B5EF4-FFF2-40B4-BE49-F238E27FC236}">
                    <a16:creationId xmlns:a16="http://schemas.microsoft.com/office/drawing/2014/main" id="{2DD7F2DF-8EB1-423B-BFFC-FD3875B57D84}"/>
                  </a:ext>
                </a:extLst>
              </p:cNvPr>
              <p:cNvGrpSpPr/>
              <p:nvPr/>
            </p:nvGrpSpPr>
            <p:grpSpPr>
              <a:xfrm>
                <a:off x="8611344" y="3927481"/>
                <a:ext cx="1859015" cy="462189"/>
                <a:chOff x="8615313" y="3927481"/>
                <a:chExt cx="1859015" cy="462189"/>
              </a:xfrm>
            </p:grpSpPr>
            <p:sp>
              <p:nvSpPr>
                <p:cNvPr id="31" name="Rectangle 30">
                  <a:extLst>
                    <a:ext uri="{FF2B5EF4-FFF2-40B4-BE49-F238E27FC236}">
                      <a16:creationId xmlns:a16="http://schemas.microsoft.com/office/drawing/2014/main" id="{D006E52E-BAD7-4291-BD11-DD2A040F43AB}"/>
                    </a:ext>
                  </a:extLst>
                </p:cNvPr>
                <p:cNvSpPr/>
                <p:nvPr/>
              </p:nvSpPr>
              <p:spPr>
                <a:xfrm>
                  <a:off x="8615313" y="3927481"/>
                  <a:ext cx="1859015" cy="46218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600" dirty="0">
                      <a:solidFill>
                        <a:srgbClr val="5A6B86"/>
                      </a:solidFill>
                    </a:rPr>
                    <a:t>Data center </a:t>
                  </a:r>
                </a:p>
              </p:txBody>
            </p:sp>
            <p:pic>
              <p:nvPicPr>
                <p:cNvPr id="32" name="Graphic 31">
                  <a:extLst>
                    <a:ext uri="{FF2B5EF4-FFF2-40B4-BE49-F238E27FC236}">
                      <a16:creationId xmlns:a16="http://schemas.microsoft.com/office/drawing/2014/main" id="{A003222E-B0AD-476E-B9D5-A7E7E6D15E8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15313" y="3927481"/>
                  <a:ext cx="330200" cy="330200"/>
                </a:xfrm>
                <a:prstGeom prst="rect">
                  <a:avLst/>
                </a:prstGeom>
              </p:spPr>
            </p:pic>
          </p:grpSp>
        </p:grpSp>
        <p:sp>
          <p:nvSpPr>
            <p:cNvPr id="33" name="Rectangle 32">
              <a:extLst>
                <a:ext uri="{FF2B5EF4-FFF2-40B4-BE49-F238E27FC236}">
                  <a16:creationId xmlns:a16="http://schemas.microsoft.com/office/drawing/2014/main" id="{E3F543F8-6242-4D7B-AB0A-3BBD5798E9E2}"/>
                </a:ext>
              </a:extLst>
            </p:cNvPr>
            <p:cNvSpPr/>
            <p:nvPr/>
          </p:nvSpPr>
          <p:spPr>
            <a:xfrm>
              <a:off x="8007035" y="4676648"/>
              <a:ext cx="3067632" cy="58444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a:t>
              </a:r>
              <a:r>
                <a:rPr lang="en-US" sz="1600" dirty="0">
                  <a:solidFill>
                    <a:schemeClr val="accent3"/>
                  </a:solidFill>
                  <a:latin typeface="Amazon Ember" panose="02000000000000000000" pitchFamily="2" charset="0"/>
                  <a:ea typeface="Amazon Ember" panose="02000000000000000000" pitchFamily="2" charset="0"/>
                </a:rPr>
                <a:t>eu-west-1b</a:t>
              </a:r>
            </a:p>
          </p:txBody>
        </p:sp>
        <p:sp>
          <p:nvSpPr>
            <p:cNvPr id="34" name="Rectangle 33">
              <a:extLst>
                <a:ext uri="{FF2B5EF4-FFF2-40B4-BE49-F238E27FC236}">
                  <a16:creationId xmlns:a16="http://schemas.microsoft.com/office/drawing/2014/main" id="{F19CC0B7-5E8C-4B0D-8734-97BF5C445EE3}"/>
                </a:ext>
              </a:extLst>
            </p:cNvPr>
            <p:cNvSpPr/>
            <p:nvPr/>
          </p:nvSpPr>
          <p:spPr>
            <a:xfrm>
              <a:off x="8007035" y="5475521"/>
              <a:ext cx="3067632" cy="58444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a:t>
              </a:r>
              <a:r>
                <a:rPr lang="en-US" sz="1600" dirty="0">
                  <a:solidFill>
                    <a:schemeClr val="accent3"/>
                  </a:solidFill>
                  <a:latin typeface="Amazon Ember" panose="02000000000000000000" pitchFamily="2" charset="0"/>
                  <a:ea typeface="Amazon Ember" panose="02000000000000000000" pitchFamily="2" charset="0"/>
                </a:rPr>
                <a:t>eu-west-1c</a:t>
              </a:r>
            </a:p>
          </p:txBody>
        </p:sp>
      </p:grpSp>
      <p:sp>
        <p:nvSpPr>
          <p:cNvPr id="3" name="Footer Placeholder 2">
            <a:extLst>
              <a:ext uri="{FF2B5EF4-FFF2-40B4-BE49-F238E27FC236}">
                <a16:creationId xmlns:a16="http://schemas.microsoft.com/office/drawing/2014/main" id="{E8AF5000-B8E0-4680-94F7-116C3937B7A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EF4A1D0-CDCD-4370-8066-A51C1D5085CD}"/>
              </a:ext>
            </a:extLst>
          </p:cNvPr>
          <p:cNvSpPr>
            <a:spLocks noGrp="1"/>
          </p:cNvSpPr>
          <p:nvPr>
            <p:ph type="sldNum" sz="quarter" idx="12"/>
          </p:nvPr>
        </p:nvSpPr>
        <p:spPr/>
        <p:txBody>
          <a:bodyPr/>
          <a:lstStyle/>
          <a:p>
            <a:fld id="{B6A95138-A96E-2F42-A959-2EFD44FE4AB7}" type="slidenum">
              <a:rPr lang="en-US" smtClean="0"/>
              <a:t>37</a:t>
            </a:fld>
            <a:endParaRPr lang="en-US" dirty="0"/>
          </a:p>
        </p:txBody>
      </p:sp>
    </p:spTree>
    <p:custDataLst>
      <p:tags r:id="rId1"/>
    </p:custDataLst>
    <p:extLst>
      <p:ext uri="{BB962C8B-B14F-4D97-AF65-F5344CB8AC3E}">
        <p14:creationId xmlns:p14="http://schemas.microsoft.com/office/powerpoint/2010/main" val="3700099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480A6-7BB2-4326-BEC4-5BFBEDDC88F4}"/>
              </a:ext>
            </a:extLst>
          </p:cNvPr>
          <p:cNvSpPr>
            <a:spLocks noGrp="1"/>
          </p:cNvSpPr>
          <p:nvPr>
            <p:ph type="title"/>
          </p:nvPr>
        </p:nvSpPr>
        <p:spPr/>
        <p:txBody>
          <a:bodyPr/>
          <a:lstStyle/>
          <a:p>
            <a:r>
              <a:rPr lang="en-US" dirty="0"/>
              <a:t>AWS Local Zones</a:t>
            </a:r>
          </a:p>
        </p:txBody>
      </p:sp>
      <p:sp>
        <p:nvSpPr>
          <p:cNvPr id="3" name="Content Placeholder 2">
            <a:extLst>
              <a:ext uri="{FF2B5EF4-FFF2-40B4-BE49-F238E27FC236}">
                <a16:creationId xmlns:a16="http://schemas.microsoft.com/office/drawing/2014/main" id="{46116815-FAD2-4363-99E2-847B474F4CAD}"/>
              </a:ext>
            </a:extLst>
          </p:cNvPr>
          <p:cNvSpPr>
            <a:spLocks noGrp="1"/>
          </p:cNvSpPr>
          <p:nvPr>
            <p:ph idx="1"/>
          </p:nvPr>
        </p:nvSpPr>
        <p:spPr/>
        <p:txBody>
          <a:bodyPr/>
          <a:lstStyle/>
          <a:p>
            <a:pPr>
              <a:buClr>
                <a:schemeClr val="tx1"/>
              </a:buClr>
            </a:pPr>
            <a:r>
              <a:rPr lang="en-US" dirty="0"/>
              <a:t>Enable you to run </a:t>
            </a:r>
            <a:r>
              <a:rPr lang="en-US" dirty="0">
                <a:solidFill>
                  <a:schemeClr val="accent5"/>
                </a:solidFill>
                <a:latin typeface="Amazon Ember" panose="02000000000000000000" pitchFamily="2" charset="0"/>
                <a:ea typeface="Amazon Ember" panose="02000000000000000000" pitchFamily="2" charset="0"/>
              </a:rPr>
              <a:t>latency-sensitive</a:t>
            </a:r>
            <a:r>
              <a:rPr lang="en-US" dirty="0"/>
              <a:t> portions of applications closer to end users and resources in a specific geography</a:t>
            </a:r>
          </a:p>
          <a:p>
            <a:pPr>
              <a:buClr>
                <a:schemeClr val="tx1"/>
              </a:buClr>
            </a:pPr>
            <a:r>
              <a:rPr lang="en-US" dirty="0"/>
              <a:t>Are an extension of an AWS Region where you can use AWS services in </a:t>
            </a:r>
            <a:r>
              <a:rPr lang="en-US" dirty="0">
                <a:solidFill>
                  <a:schemeClr val="accent5"/>
                </a:solidFill>
                <a:latin typeface="Amazon Ember" panose="02000000000000000000" pitchFamily="2" charset="0"/>
                <a:ea typeface="Amazon Ember" panose="02000000000000000000" pitchFamily="2" charset="0"/>
              </a:rPr>
              <a:t>geographic proximity to end users </a:t>
            </a:r>
          </a:p>
          <a:p>
            <a:pPr>
              <a:buClr>
                <a:schemeClr val="tx1"/>
              </a:buClr>
            </a:pPr>
            <a:r>
              <a:rPr lang="en-US" dirty="0"/>
              <a:t>Let you place AWS compute, storage, database, and other select services closer to large population, industry, and IT centers where no Region exists today</a:t>
            </a:r>
          </a:p>
          <a:p>
            <a:pPr>
              <a:buClr>
                <a:schemeClr val="tx1"/>
              </a:buClr>
            </a:pPr>
            <a:r>
              <a:rPr lang="en-US" dirty="0"/>
              <a:t>Are managed and supported by AWS</a:t>
            </a:r>
          </a:p>
          <a:p>
            <a:pPr>
              <a:buClr>
                <a:schemeClr val="tx1"/>
              </a:buClr>
            </a:pPr>
            <a:r>
              <a:rPr lang="en-US" dirty="0">
                <a:solidFill>
                  <a:schemeClr val="accent5"/>
                </a:solidFill>
                <a:latin typeface="Amazon Ember" panose="02000000000000000000" pitchFamily="2" charset="0"/>
                <a:ea typeface="Amazon Ember" panose="02000000000000000000" pitchFamily="2" charset="0"/>
              </a:rPr>
              <a:t>Los Angeles (LA) AWS Local Zone</a:t>
            </a:r>
            <a:r>
              <a:rPr lang="en-US" dirty="0">
                <a:latin typeface="Amazon Ember" panose="02000000000000000000" pitchFamily="2" charset="0"/>
                <a:ea typeface="Amazon Ember" panose="02000000000000000000" pitchFamily="2" charset="0"/>
              </a:rPr>
              <a:t> </a:t>
            </a:r>
            <a:r>
              <a:rPr lang="en-US" dirty="0"/>
              <a:t>is available by invitation</a:t>
            </a:r>
          </a:p>
        </p:txBody>
      </p:sp>
      <p:sp>
        <p:nvSpPr>
          <p:cNvPr id="4" name="Footer Placeholder 3">
            <a:extLst>
              <a:ext uri="{FF2B5EF4-FFF2-40B4-BE49-F238E27FC236}">
                <a16:creationId xmlns:a16="http://schemas.microsoft.com/office/drawing/2014/main" id="{E74EE9C1-E008-4F6D-BA48-CAD5202340D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E32591B7-DDEF-467F-A489-2E290FBB322B}"/>
              </a:ext>
            </a:extLst>
          </p:cNvPr>
          <p:cNvSpPr>
            <a:spLocks noGrp="1"/>
          </p:cNvSpPr>
          <p:nvPr>
            <p:ph type="sldNum" sz="quarter" idx="12"/>
          </p:nvPr>
        </p:nvSpPr>
        <p:spPr/>
        <p:txBody>
          <a:bodyPr/>
          <a:lstStyle/>
          <a:p>
            <a:fld id="{B6A95138-A96E-2F42-A959-2EFD44FE4AB7}" type="slidenum">
              <a:rPr lang="en-US" smtClean="0"/>
              <a:t>38</a:t>
            </a:fld>
            <a:endParaRPr lang="en-US" dirty="0"/>
          </a:p>
        </p:txBody>
      </p:sp>
    </p:spTree>
    <p:custDataLst>
      <p:tags r:id="rId1"/>
    </p:custDataLst>
    <p:extLst>
      <p:ext uri="{BB962C8B-B14F-4D97-AF65-F5344CB8AC3E}">
        <p14:creationId xmlns:p14="http://schemas.microsoft.com/office/powerpoint/2010/main" val="3758263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pPr lvl="0"/>
            <a:r>
              <a:rPr lang="en-US" dirty="0"/>
              <a:t>AWS data centers</a:t>
            </a:r>
          </a:p>
        </p:txBody>
      </p:sp>
      <p:sp>
        <p:nvSpPr>
          <p:cNvPr id="8" name="Content Placeholder 7">
            <a:extLst>
              <a:ext uri="{FF2B5EF4-FFF2-40B4-BE49-F238E27FC236}">
                <a16:creationId xmlns:a16="http://schemas.microsoft.com/office/drawing/2014/main" id="{3C6CF8A8-F13E-FE48-989A-6D6DE37A05C1}"/>
              </a:ext>
            </a:extLst>
          </p:cNvPr>
          <p:cNvSpPr>
            <a:spLocks noGrp="1"/>
          </p:cNvSpPr>
          <p:nvPr>
            <p:ph idx="1"/>
          </p:nvPr>
        </p:nvSpPr>
        <p:spPr>
          <a:xfrm>
            <a:off x="419100" y="1528175"/>
            <a:ext cx="5948246" cy="4648788"/>
          </a:xfrm>
        </p:spPr>
        <p:txBody>
          <a:bodyPr/>
          <a:lstStyle/>
          <a:p>
            <a:r>
              <a:rPr lang="en-US" sz="2400" dirty="0">
                <a:solidFill>
                  <a:schemeClr val="accent5"/>
                </a:solidFill>
                <a:latin typeface="Amazon Ember" panose="02000000000000000000" pitchFamily="2" charset="0"/>
                <a:ea typeface="Amazon Ember" panose="02000000000000000000" pitchFamily="2" charset="0"/>
              </a:rPr>
              <a:t>Data centers </a:t>
            </a:r>
            <a:r>
              <a:rPr lang="en-US" sz="2400" dirty="0"/>
              <a:t>are where the data resides and data processing occurs</a:t>
            </a:r>
          </a:p>
          <a:p>
            <a:r>
              <a:rPr lang="en-US" sz="2400" dirty="0"/>
              <a:t>A data center typically has tens of thousands of servers</a:t>
            </a:r>
          </a:p>
          <a:p>
            <a:r>
              <a:rPr lang="en-US" sz="2400" dirty="0"/>
              <a:t>All data centers are online and serving customers</a:t>
            </a:r>
          </a:p>
          <a:p>
            <a:r>
              <a:rPr lang="en-US" sz="2400" dirty="0"/>
              <a:t>AWS custom network equipment – </a:t>
            </a:r>
          </a:p>
          <a:p>
            <a:pPr lvl="1"/>
            <a:r>
              <a:rPr lang="en-US" sz="2000" dirty="0"/>
              <a:t>Is sourced from multiple ODMs</a:t>
            </a:r>
          </a:p>
          <a:p>
            <a:pPr lvl="1"/>
            <a:r>
              <a:rPr lang="en-US" sz="2000" dirty="0"/>
              <a:t>Has a customized network protocol stack</a:t>
            </a:r>
            <a:endParaRPr lang="en-US" sz="2200" dirty="0"/>
          </a:p>
          <a:p>
            <a:endParaRPr lang="en-US" sz="2400" dirty="0"/>
          </a:p>
        </p:txBody>
      </p:sp>
      <p:pic>
        <p:nvPicPr>
          <p:cNvPr id="11" name="Picture 10">
            <a:extLst>
              <a:ext uri="{FF2B5EF4-FFF2-40B4-BE49-F238E27FC236}">
                <a16:creationId xmlns:a16="http://schemas.microsoft.com/office/drawing/2014/main" id="{FBEB4A08-5EF2-4598-A048-CE5CCEE8093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956610" y="1524228"/>
            <a:ext cx="4814547" cy="3519761"/>
          </a:xfrm>
          <a:prstGeom prst="rect">
            <a:avLst/>
          </a:prstGeom>
        </p:spPr>
      </p:pic>
      <p:sp>
        <p:nvSpPr>
          <p:cNvPr id="3" name="Footer Placeholder 2">
            <a:extLst>
              <a:ext uri="{FF2B5EF4-FFF2-40B4-BE49-F238E27FC236}">
                <a16:creationId xmlns:a16="http://schemas.microsoft.com/office/drawing/2014/main" id="{802422C8-2CF1-47F5-9A01-55642437316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1FEAFED0-4CCC-4149-9624-E71854FDCDAD}"/>
              </a:ext>
            </a:extLst>
          </p:cNvPr>
          <p:cNvSpPr>
            <a:spLocks noGrp="1"/>
          </p:cNvSpPr>
          <p:nvPr>
            <p:ph type="sldNum" sz="quarter" idx="12"/>
          </p:nvPr>
        </p:nvSpPr>
        <p:spPr/>
        <p:txBody>
          <a:bodyPr/>
          <a:lstStyle/>
          <a:p>
            <a:fld id="{B6A95138-A96E-2F42-A959-2EFD44FE4AB7}" type="slidenum">
              <a:rPr lang="en-US" smtClean="0"/>
              <a:pPr/>
              <a:t>39</a:t>
            </a:fld>
            <a:endParaRPr lang="en-US" dirty="0"/>
          </a:p>
        </p:txBody>
      </p:sp>
    </p:spTree>
    <p:custDataLst>
      <p:tags r:id="rId1"/>
    </p:custDataLst>
    <p:extLst>
      <p:ext uri="{BB962C8B-B14F-4D97-AF65-F5344CB8AC3E}">
        <p14:creationId xmlns:p14="http://schemas.microsoft.com/office/powerpoint/2010/main" val="2041417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5697D-51C3-4F48-A6A8-214C2E24287A}"/>
              </a:ext>
            </a:extLst>
          </p:cNvPr>
          <p:cNvSpPr>
            <a:spLocks noGrp="1"/>
          </p:cNvSpPr>
          <p:nvPr>
            <p:ph type="title"/>
          </p:nvPr>
        </p:nvSpPr>
        <p:spPr/>
        <p:txBody>
          <a:bodyPr/>
          <a:lstStyle/>
          <a:p>
            <a:r>
              <a:rPr lang="en-US" sz="3600"/>
              <a:t>A large </a:t>
            </a:r>
            <a:r>
              <a:rPr lang="en-US" sz="3600" dirty="0"/>
              <a:t>architecture</a:t>
            </a:r>
          </a:p>
        </p:txBody>
      </p:sp>
      <p:grpSp>
        <p:nvGrpSpPr>
          <p:cNvPr id="5" name="Group 4" descr="architecture diagram of a three-tier enterprise architecture that has a VPC spread across two Availability Zones, with AWS resources in public and private subnets.">
            <a:extLst>
              <a:ext uri="{FF2B5EF4-FFF2-40B4-BE49-F238E27FC236}">
                <a16:creationId xmlns:a16="http://schemas.microsoft.com/office/drawing/2014/main" id="{48FAD25D-358A-48AE-87F8-941C6D408674}"/>
              </a:ext>
            </a:extLst>
          </p:cNvPr>
          <p:cNvGrpSpPr/>
          <p:nvPr/>
        </p:nvGrpSpPr>
        <p:grpSpPr>
          <a:xfrm>
            <a:off x="14813" y="1160581"/>
            <a:ext cx="12095979" cy="5303520"/>
            <a:chOff x="14813" y="1160581"/>
            <a:chExt cx="12095979" cy="5303520"/>
          </a:xfrm>
        </p:grpSpPr>
        <p:sp>
          <p:nvSpPr>
            <p:cNvPr id="152" name="Rectangle 151">
              <a:extLst>
                <a:ext uri="{FF2B5EF4-FFF2-40B4-BE49-F238E27FC236}">
                  <a16:creationId xmlns:a16="http://schemas.microsoft.com/office/drawing/2014/main" id="{A85750F1-998D-4270-B536-E16C2328A866}"/>
                </a:ext>
              </a:extLst>
            </p:cNvPr>
            <p:cNvSpPr/>
            <p:nvPr/>
          </p:nvSpPr>
          <p:spPr>
            <a:xfrm>
              <a:off x="7916903" y="4379141"/>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Private </a:t>
              </a: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subnet</a:t>
              </a:r>
            </a:p>
          </p:txBody>
        </p:sp>
        <p:sp>
          <p:nvSpPr>
            <p:cNvPr id="169" name="TextBox 168">
              <a:extLst>
                <a:ext uri="{FF2B5EF4-FFF2-40B4-BE49-F238E27FC236}">
                  <a16:creationId xmlns:a16="http://schemas.microsoft.com/office/drawing/2014/main" id="{6F38A0BC-6ADF-42B4-88AE-41E7FCD7E349}"/>
                </a:ext>
              </a:extLst>
            </p:cNvPr>
            <p:cNvSpPr txBox="1"/>
            <p:nvPr/>
          </p:nvSpPr>
          <p:spPr>
            <a:xfrm>
              <a:off x="10494038" y="5301092"/>
              <a:ext cx="118872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EFS mount target</a:t>
              </a:r>
            </a:p>
          </p:txBody>
        </p:sp>
        <p:pic>
          <p:nvPicPr>
            <p:cNvPr id="170" name="Graphic 169">
              <a:extLst>
                <a:ext uri="{FF2B5EF4-FFF2-40B4-BE49-F238E27FC236}">
                  <a16:creationId xmlns:a16="http://schemas.microsoft.com/office/drawing/2014/main" id="{5E257841-047F-4988-A4F2-B6853C9A50C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59798" y="4881863"/>
              <a:ext cx="457200" cy="457200"/>
            </a:xfrm>
            <a:prstGeom prst="rect">
              <a:avLst/>
            </a:prstGeom>
          </p:spPr>
        </p:pic>
        <p:sp>
          <p:nvSpPr>
            <p:cNvPr id="167" name="TextBox 166">
              <a:extLst>
                <a:ext uri="{FF2B5EF4-FFF2-40B4-BE49-F238E27FC236}">
                  <a16:creationId xmlns:a16="http://schemas.microsoft.com/office/drawing/2014/main" id="{E2738AD8-D2AC-4879-8A56-67D61A2AD684}"/>
                </a:ext>
              </a:extLst>
            </p:cNvPr>
            <p:cNvSpPr txBox="1"/>
            <p:nvPr/>
          </p:nvSpPr>
          <p:spPr>
            <a:xfrm>
              <a:off x="7862875" y="5301092"/>
              <a:ext cx="128016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 for Memcached</a:t>
              </a:r>
            </a:p>
          </p:txBody>
        </p:sp>
        <p:pic>
          <p:nvPicPr>
            <p:cNvPr id="168" name="Graphic 167">
              <a:extLst>
                <a:ext uri="{FF2B5EF4-FFF2-40B4-BE49-F238E27FC236}">
                  <a16:creationId xmlns:a16="http://schemas.microsoft.com/office/drawing/2014/main" id="{3BD7DEC2-DC75-487F-B153-9DEFFD3E12A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4355" y="4881863"/>
              <a:ext cx="457200" cy="457200"/>
            </a:xfrm>
            <a:prstGeom prst="rect">
              <a:avLst/>
            </a:prstGeom>
          </p:spPr>
        </p:pic>
        <p:pic>
          <p:nvPicPr>
            <p:cNvPr id="165" name="Graphic 164">
              <a:extLst>
                <a:ext uri="{FF2B5EF4-FFF2-40B4-BE49-F238E27FC236}">
                  <a16:creationId xmlns:a16="http://schemas.microsoft.com/office/drawing/2014/main" id="{679FE207-340D-4753-888C-CF165858D24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64886" y="4881863"/>
              <a:ext cx="457200" cy="457200"/>
            </a:xfrm>
            <a:prstGeom prst="rect">
              <a:avLst/>
            </a:prstGeom>
          </p:spPr>
        </p:pic>
        <p:sp>
          <p:nvSpPr>
            <p:cNvPr id="166" name="TextBox 165">
              <a:extLst>
                <a:ext uri="{FF2B5EF4-FFF2-40B4-BE49-F238E27FC236}">
                  <a16:creationId xmlns:a16="http://schemas.microsoft.com/office/drawing/2014/main" id="{A1C0B6A7-94AF-4A7F-B8AE-4C21E0932E64}"/>
                </a:ext>
              </a:extLst>
            </p:cNvPr>
            <p:cNvSpPr txBox="1"/>
            <p:nvPr/>
          </p:nvSpPr>
          <p:spPr>
            <a:xfrm>
              <a:off x="9207686" y="5301092"/>
              <a:ext cx="1371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RDS primary instance</a:t>
              </a:r>
            </a:p>
          </p:txBody>
        </p:sp>
        <p:pic>
          <p:nvPicPr>
            <p:cNvPr id="162" name="Graphic 161">
              <a:extLst>
                <a:ext uri="{FF2B5EF4-FFF2-40B4-BE49-F238E27FC236}">
                  <a16:creationId xmlns:a16="http://schemas.microsoft.com/office/drawing/2014/main" id="{27FE46BF-934F-42A3-B8B8-960F033ED25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6903" y="4393648"/>
              <a:ext cx="457200" cy="457200"/>
            </a:xfrm>
            <a:prstGeom prst="rect">
              <a:avLst/>
            </a:prstGeom>
          </p:spPr>
        </p:pic>
        <p:sp>
          <p:nvSpPr>
            <p:cNvPr id="151" name="Rectangle 150">
              <a:extLst>
                <a:ext uri="{FF2B5EF4-FFF2-40B4-BE49-F238E27FC236}">
                  <a16:creationId xmlns:a16="http://schemas.microsoft.com/office/drawing/2014/main" id="{75BC2A26-0429-402D-B7D5-7142AE949A34}"/>
                </a:ext>
              </a:extLst>
            </p:cNvPr>
            <p:cNvSpPr/>
            <p:nvPr/>
          </p:nvSpPr>
          <p:spPr>
            <a:xfrm>
              <a:off x="5569069" y="438150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Private subnet</a:t>
              </a:r>
            </a:p>
          </p:txBody>
        </p:sp>
        <p:pic>
          <p:nvPicPr>
            <p:cNvPr id="163" name="Graphic 162">
              <a:extLst>
                <a:ext uri="{FF2B5EF4-FFF2-40B4-BE49-F238E27FC236}">
                  <a16:creationId xmlns:a16="http://schemas.microsoft.com/office/drawing/2014/main" id="{46749E19-6C9A-4E65-B043-F51E118DF8F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49843" y="4884222"/>
              <a:ext cx="457200" cy="457200"/>
            </a:xfrm>
            <a:prstGeom prst="rect">
              <a:avLst/>
            </a:prstGeom>
          </p:spPr>
        </p:pic>
        <p:sp>
          <p:nvSpPr>
            <p:cNvPr id="164" name="TextBox 163">
              <a:extLst>
                <a:ext uri="{FF2B5EF4-FFF2-40B4-BE49-F238E27FC236}">
                  <a16:creationId xmlns:a16="http://schemas.microsoft.com/office/drawing/2014/main" id="{2041AF51-162C-425A-9145-203F2B2C3254}"/>
                </a:ext>
              </a:extLst>
            </p:cNvPr>
            <p:cNvSpPr txBox="1"/>
            <p:nvPr/>
          </p:nvSpPr>
          <p:spPr>
            <a:xfrm>
              <a:off x="6121791" y="5303451"/>
              <a:ext cx="151330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EC2 instances</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1" name="Graphic 160">
              <a:extLst>
                <a:ext uri="{FF2B5EF4-FFF2-40B4-BE49-F238E27FC236}">
                  <a16:creationId xmlns:a16="http://schemas.microsoft.com/office/drawing/2014/main" id="{327EB12A-233B-4A35-A209-118C304349C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69069" y="4379141"/>
              <a:ext cx="457200" cy="457200"/>
            </a:xfrm>
            <a:prstGeom prst="rect">
              <a:avLst/>
            </a:prstGeom>
          </p:spPr>
        </p:pic>
        <p:sp>
          <p:nvSpPr>
            <p:cNvPr id="153" name="Rectangle 152">
              <a:extLst>
                <a:ext uri="{FF2B5EF4-FFF2-40B4-BE49-F238E27FC236}">
                  <a16:creationId xmlns:a16="http://schemas.microsoft.com/office/drawing/2014/main" id="{8E559738-47D3-4770-8360-402C559C9BA3}"/>
                </a:ext>
              </a:extLst>
            </p:cNvPr>
            <p:cNvSpPr/>
            <p:nvPr/>
          </p:nvSpPr>
          <p:spPr>
            <a:xfrm>
              <a:off x="3659644" y="4379141"/>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a:t>
              </a:r>
            </a:p>
          </p:txBody>
        </p:sp>
        <p:pic>
          <p:nvPicPr>
            <p:cNvPr id="154" name="Graphic 153">
              <a:extLst>
                <a:ext uri="{FF2B5EF4-FFF2-40B4-BE49-F238E27FC236}">
                  <a16:creationId xmlns:a16="http://schemas.microsoft.com/office/drawing/2014/main" id="{7539E52D-6B78-4BFE-B4CD-8D50FB8556F7}"/>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59643" y="4393648"/>
              <a:ext cx="457200" cy="457200"/>
            </a:xfrm>
            <a:prstGeom prst="rect">
              <a:avLst/>
            </a:prstGeom>
          </p:spPr>
        </p:pic>
        <p:pic>
          <p:nvPicPr>
            <p:cNvPr id="171" name="Graphic 170">
              <a:extLst>
                <a:ext uri="{FF2B5EF4-FFF2-40B4-BE49-F238E27FC236}">
                  <a16:creationId xmlns:a16="http://schemas.microsoft.com/office/drawing/2014/main" id="{55FDD754-568C-46E8-9395-97C558819781}"/>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43521" y="4881863"/>
              <a:ext cx="457200" cy="457200"/>
            </a:xfrm>
            <a:prstGeom prst="rect">
              <a:avLst/>
            </a:prstGeom>
          </p:spPr>
        </p:pic>
        <p:sp>
          <p:nvSpPr>
            <p:cNvPr id="172" name="TextBox 171">
              <a:extLst>
                <a:ext uri="{FF2B5EF4-FFF2-40B4-BE49-F238E27FC236}">
                  <a16:creationId xmlns:a16="http://schemas.microsoft.com/office/drawing/2014/main" id="{B15B5F28-E4E8-4CE1-9E45-64C58AB12A68}"/>
                </a:ext>
              </a:extLst>
            </p:cNvPr>
            <p:cNvSpPr txBox="1"/>
            <p:nvPr/>
          </p:nvSpPr>
          <p:spPr>
            <a:xfrm>
              <a:off x="3829571" y="5301092"/>
              <a:ext cx="1485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NAT gateway</a:t>
              </a:r>
            </a:p>
          </p:txBody>
        </p:sp>
        <p:sp>
          <p:nvSpPr>
            <p:cNvPr id="7" name="Rectangle 6">
              <a:extLst>
                <a:ext uri="{FF2B5EF4-FFF2-40B4-BE49-F238E27FC236}">
                  <a16:creationId xmlns:a16="http://schemas.microsoft.com/office/drawing/2014/main" id="{A5FAF098-7E0F-6F47-B222-93FF5C01F25B}"/>
                </a:ext>
              </a:extLst>
            </p:cNvPr>
            <p:cNvSpPr/>
            <p:nvPr/>
          </p:nvSpPr>
          <p:spPr>
            <a:xfrm>
              <a:off x="645540" y="1160581"/>
              <a:ext cx="11465252" cy="53035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Graphic 10">
              <a:extLst>
                <a:ext uri="{FF2B5EF4-FFF2-40B4-BE49-F238E27FC236}">
                  <a16:creationId xmlns:a16="http://schemas.microsoft.com/office/drawing/2014/main" id="{225A37B2-99D6-4443-BCA3-A164729ADFF5}"/>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5539" y="1160581"/>
              <a:ext cx="457200" cy="457200"/>
            </a:xfrm>
            <a:prstGeom prst="rect">
              <a:avLst/>
            </a:prstGeom>
          </p:spPr>
        </p:pic>
        <p:sp>
          <p:nvSpPr>
            <p:cNvPr id="30" name="Rectangle 29">
              <a:extLst>
                <a:ext uri="{FF2B5EF4-FFF2-40B4-BE49-F238E27FC236}">
                  <a16:creationId xmlns:a16="http://schemas.microsoft.com/office/drawing/2014/main" id="{D55C6C6F-0EA2-D247-9910-7A0B5AD5F85D}"/>
                </a:ext>
              </a:extLst>
            </p:cNvPr>
            <p:cNvSpPr/>
            <p:nvPr/>
          </p:nvSpPr>
          <p:spPr>
            <a:xfrm>
              <a:off x="1713563" y="1224894"/>
              <a:ext cx="10345782" cy="5166360"/>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Region</a:t>
              </a:r>
            </a:p>
          </p:txBody>
        </p:sp>
        <p:pic>
          <p:nvPicPr>
            <p:cNvPr id="31" name="Graphic 30">
              <a:extLst>
                <a:ext uri="{FF2B5EF4-FFF2-40B4-BE49-F238E27FC236}">
                  <a16:creationId xmlns:a16="http://schemas.microsoft.com/office/drawing/2014/main" id="{45B463E6-AC65-F14C-9FA8-9F2273C68BF7}"/>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713562" y="1224895"/>
              <a:ext cx="457200" cy="457200"/>
            </a:xfrm>
            <a:prstGeom prst="rect">
              <a:avLst/>
            </a:prstGeom>
          </p:spPr>
        </p:pic>
        <p:sp>
          <p:nvSpPr>
            <p:cNvPr id="32" name="TextBox 31">
              <a:extLst>
                <a:ext uri="{FF2B5EF4-FFF2-40B4-BE49-F238E27FC236}">
                  <a16:creationId xmlns:a16="http://schemas.microsoft.com/office/drawing/2014/main" id="{0983F804-2561-FA47-A661-1CE216F0F49D}"/>
                </a:ext>
              </a:extLst>
            </p:cNvPr>
            <p:cNvSpPr txBox="1"/>
            <p:nvPr/>
          </p:nvSpPr>
          <p:spPr>
            <a:xfrm>
              <a:off x="569689" y="2178249"/>
              <a:ext cx="124477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CloudFront</a:t>
              </a:r>
            </a:p>
          </p:txBody>
        </p:sp>
        <p:pic>
          <p:nvPicPr>
            <p:cNvPr id="33" name="Graphic 32">
              <a:extLst>
                <a:ext uri="{FF2B5EF4-FFF2-40B4-BE49-F238E27FC236}">
                  <a16:creationId xmlns:a16="http://schemas.microsoft.com/office/drawing/2014/main" id="{6036B652-1C1F-B14A-ACBB-43AA300B3EB6}"/>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63476" y="1714753"/>
              <a:ext cx="457200" cy="457200"/>
            </a:xfrm>
            <a:prstGeom prst="rect">
              <a:avLst/>
            </a:prstGeom>
          </p:spPr>
        </p:pic>
        <p:sp>
          <p:nvSpPr>
            <p:cNvPr id="34" name="TextBox 33">
              <a:extLst>
                <a:ext uri="{FF2B5EF4-FFF2-40B4-BE49-F238E27FC236}">
                  <a16:creationId xmlns:a16="http://schemas.microsoft.com/office/drawing/2014/main" id="{EF2A2A87-EACF-6448-9F61-987FEB728209}"/>
                </a:ext>
              </a:extLst>
            </p:cNvPr>
            <p:cNvSpPr txBox="1"/>
            <p:nvPr/>
          </p:nvSpPr>
          <p:spPr>
            <a:xfrm>
              <a:off x="669249" y="4048817"/>
              <a:ext cx="10456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Route 53</a:t>
              </a:r>
            </a:p>
          </p:txBody>
        </p:sp>
        <p:pic>
          <p:nvPicPr>
            <p:cNvPr id="35" name="Graphic 34">
              <a:extLst>
                <a:ext uri="{FF2B5EF4-FFF2-40B4-BE49-F238E27FC236}">
                  <a16:creationId xmlns:a16="http://schemas.microsoft.com/office/drawing/2014/main" id="{D0361C8B-559F-2041-AB95-0C82DDCC8E64}"/>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63476" y="3578028"/>
              <a:ext cx="457200" cy="457200"/>
            </a:xfrm>
            <a:prstGeom prst="rect">
              <a:avLst/>
            </a:prstGeom>
          </p:spPr>
        </p:pic>
        <p:sp>
          <p:nvSpPr>
            <p:cNvPr id="42" name="TextBox 41">
              <a:extLst>
                <a:ext uri="{FF2B5EF4-FFF2-40B4-BE49-F238E27FC236}">
                  <a16:creationId xmlns:a16="http://schemas.microsoft.com/office/drawing/2014/main" id="{42FF2466-B042-B846-AF42-E6046FEA29E2}"/>
                </a:ext>
              </a:extLst>
            </p:cNvPr>
            <p:cNvSpPr txBox="1"/>
            <p:nvPr/>
          </p:nvSpPr>
          <p:spPr>
            <a:xfrm>
              <a:off x="4135208" y="3513269"/>
              <a:ext cx="1463040" cy="686150"/>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Application </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Load Balancer</a:t>
              </a:r>
            </a:p>
          </p:txBody>
        </p:sp>
        <p:pic>
          <p:nvPicPr>
            <p:cNvPr id="43" name="Graphic 42">
              <a:extLst>
                <a:ext uri="{FF2B5EF4-FFF2-40B4-BE49-F238E27FC236}">
                  <a16:creationId xmlns:a16="http://schemas.microsoft.com/office/drawing/2014/main" id="{BBAF0201-8537-7B42-BD82-6C5334E69625}"/>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664032" y="3630666"/>
              <a:ext cx="469900" cy="469900"/>
            </a:xfrm>
            <a:prstGeom prst="rect">
              <a:avLst/>
            </a:prstGeom>
          </p:spPr>
        </p:pic>
        <p:sp>
          <p:nvSpPr>
            <p:cNvPr id="54" name="TextBox 53">
              <a:extLst>
                <a:ext uri="{FF2B5EF4-FFF2-40B4-BE49-F238E27FC236}">
                  <a16:creationId xmlns:a16="http://schemas.microsoft.com/office/drawing/2014/main" id="{A77B46F8-597C-9948-B9B5-ADF1B85BB234}"/>
                </a:ext>
              </a:extLst>
            </p:cNvPr>
            <p:cNvSpPr txBox="1"/>
            <p:nvPr/>
          </p:nvSpPr>
          <p:spPr>
            <a:xfrm>
              <a:off x="10369403" y="3573229"/>
              <a:ext cx="1005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EFS</a:t>
              </a:r>
            </a:p>
          </p:txBody>
        </p:sp>
        <p:pic>
          <p:nvPicPr>
            <p:cNvPr id="55" name="Graphic 54">
              <a:extLst>
                <a:ext uri="{FF2B5EF4-FFF2-40B4-BE49-F238E27FC236}">
                  <a16:creationId xmlns:a16="http://schemas.microsoft.com/office/drawing/2014/main" id="{D11A8195-4794-4743-9D32-C26C4BF8C136}"/>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374654" y="3637016"/>
              <a:ext cx="457200" cy="457200"/>
            </a:xfrm>
            <a:prstGeom prst="rect">
              <a:avLst/>
            </a:prstGeom>
          </p:spPr>
        </p:pic>
        <p:sp>
          <p:nvSpPr>
            <p:cNvPr id="101" name="Rectangle 100">
              <a:extLst>
                <a:ext uri="{FF2B5EF4-FFF2-40B4-BE49-F238E27FC236}">
                  <a16:creationId xmlns:a16="http://schemas.microsoft.com/office/drawing/2014/main" id="{0D687CA5-D472-45F1-964C-C5AE91F1CFDA}"/>
                </a:ext>
              </a:extLst>
            </p:cNvPr>
            <p:cNvSpPr/>
            <p:nvPr/>
          </p:nvSpPr>
          <p:spPr>
            <a:xfrm>
              <a:off x="2877319" y="1260983"/>
              <a:ext cx="9131922" cy="50749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102" name="Graphic 101">
              <a:extLst>
                <a:ext uri="{FF2B5EF4-FFF2-40B4-BE49-F238E27FC236}">
                  <a16:creationId xmlns:a16="http://schemas.microsoft.com/office/drawing/2014/main" id="{54858D79-C490-4C51-9B14-236E3F512D38}"/>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877320" y="1260983"/>
              <a:ext cx="457200" cy="457200"/>
            </a:xfrm>
            <a:prstGeom prst="rect">
              <a:avLst/>
            </a:prstGeom>
          </p:spPr>
        </p:pic>
        <p:pic>
          <p:nvPicPr>
            <p:cNvPr id="37" name="Graphic 36">
              <a:extLst>
                <a:ext uri="{FF2B5EF4-FFF2-40B4-BE49-F238E27FC236}">
                  <a16:creationId xmlns:a16="http://schemas.microsoft.com/office/drawing/2014/main" id="{DD0F50C9-75F8-F54C-9977-80EDC8559623}"/>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084432" y="5129858"/>
              <a:ext cx="457200" cy="457200"/>
            </a:xfrm>
            <a:prstGeom prst="rect">
              <a:avLst/>
            </a:prstGeom>
          </p:spPr>
        </p:pic>
        <p:sp>
          <p:nvSpPr>
            <p:cNvPr id="88" name="TextBox 87">
              <a:extLst>
                <a:ext uri="{FF2B5EF4-FFF2-40B4-BE49-F238E27FC236}">
                  <a16:creationId xmlns:a16="http://schemas.microsoft.com/office/drawing/2014/main" id="{8319FC68-C60F-EF48-B85D-EB07D0DE8933}"/>
                </a:ext>
              </a:extLst>
            </p:cNvPr>
            <p:cNvSpPr txBox="1"/>
            <p:nvPr/>
          </p:nvSpPr>
          <p:spPr>
            <a:xfrm>
              <a:off x="1810033" y="5589908"/>
              <a:ext cx="98136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Static website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on S3</a:t>
              </a:r>
            </a:p>
          </p:txBody>
        </p:sp>
        <p:cxnSp>
          <p:nvCxnSpPr>
            <p:cNvPr id="233" name="Straight Arrow Connector 232">
              <a:extLst>
                <a:ext uri="{FF2B5EF4-FFF2-40B4-BE49-F238E27FC236}">
                  <a16:creationId xmlns:a16="http://schemas.microsoft.com/office/drawing/2014/main" id="{91788B56-CC82-4A64-B9B2-305D4B8207BE}"/>
                </a:ext>
              </a:extLst>
            </p:cNvPr>
            <p:cNvCxnSpPr>
              <a:cxnSpLocks/>
            </p:cNvCxnSpPr>
            <p:nvPr/>
          </p:nvCxnSpPr>
          <p:spPr>
            <a:xfrm flipH="1" flipV="1">
              <a:off x="4800721" y="517309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FCC70C0-0032-40F9-B023-79D045B972E6}"/>
                </a:ext>
              </a:extLst>
            </p:cNvPr>
            <p:cNvCxnSpPr>
              <a:cxnSpLocks/>
              <a:stCxn id="55" idx="2"/>
              <a:endCxn id="170" idx="3"/>
            </p:cNvCxnSpPr>
            <p:nvPr/>
          </p:nvCxnSpPr>
          <p:spPr>
            <a:xfrm rot="5400000">
              <a:off x="10952003" y="4459211"/>
              <a:ext cx="1016247" cy="286256"/>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D9DA9EA-CF17-4138-9FFC-66611C98E583}"/>
                </a:ext>
              </a:extLst>
            </p:cNvPr>
            <p:cNvCxnSpPr>
              <a:cxnSpLocks/>
              <a:stCxn id="163" idx="0"/>
              <a:endCxn id="165" idx="0"/>
            </p:cNvCxnSpPr>
            <p:nvPr/>
          </p:nvCxnSpPr>
          <p:spPr>
            <a:xfrm rot="5400000" flipH="1" flipV="1">
              <a:off x="8384785" y="3375522"/>
              <a:ext cx="2359" cy="301504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C0569ECF-2391-43D4-80E5-C4F4382DBB22}"/>
                </a:ext>
              </a:extLst>
            </p:cNvPr>
            <p:cNvCxnSpPr>
              <a:cxnSpLocks/>
              <a:stCxn id="163" idx="0"/>
              <a:endCxn id="170" idx="0"/>
            </p:cNvCxnSpPr>
            <p:nvPr/>
          </p:nvCxnSpPr>
          <p:spPr>
            <a:xfrm rot="5400000" flipH="1" flipV="1">
              <a:off x="8982241" y="277806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E781196B-62F8-455D-A6D4-1A6699039124}"/>
                </a:ext>
              </a:extLst>
            </p:cNvPr>
            <p:cNvCxnSpPr>
              <a:cxnSpLocks/>
              <a:stCxn id="171" idx="1"/>
            </p:cNvCxnSpPr>
            <p:nvPr/>
          </p:nvCxnSpPr>
          <p:spPr>
            <a:xfrm rot="10800000">
              <a:off x="3109927" y="3989725"/>
              <a:ext cx="1233594" cy="1120739"/>
            </a:xfrm>
            <a:prstGeom prst="bentConnector3">
              <a:avLst>
                <a:gd name="adj1" fmla="val 587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0E14EE5-3DB2-466F-9972-EE7A36E1D792}"/>
                </a:ext>
              </a:extLst>
            </p:cNvPr>
            <p:cNvCxnSpPr>
              <a:cxnSpLocks/>
              <a:stCxn id="163" idx="3"/>
              <a:endCxn id="168" idx="1"/>
            </p:cNvCxnSpPr>
            <p:nvPr/>
          </p:nvCxnSpPr>
          <p:spPr>
            <a:xfrm flipV="1">
              <a:off x="7107043" y="5110463"/>
              <a:ext cx="1167312"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88209B89-5553-3F40-AAD2-9F9220620FA0}"/>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642701" y="3630666"/>
              <a:ext cx="469900" cy="469900"/>
            </a:xfrm>
            <a:prstGeom prst="rect">
              <a:avLst/>
            </a:prstGeom>
          </p:spPr>
        </p:pic>
        <p:sp>
          <p:nvSpPr>
            <p:cNvPr id="38" name="TextBox 37">
              <a:extLst>
                <a:ext uri="{FF2B5EF4-FFF2-40B4-BE49-F238E27FC236}">
                  <a16:creationId xmlns:a16="http://schemas.microsoft.com/office/drawing/2014/main" id="{C3D28533-9484-1549-89AC-CFCCB65C309E}"/>
                </a:ext>
              </a:extLst>
            </p:cNvPr>
            <p:cNvSpPr txBox="1"/>
            <p:nvPr/>
          </p:nvSpPr>
          <p:spPr>
            <a:xfrm>
              <a:off x="2404935" y="3034321"/>
              <a:ext cx="945433"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Internet gateway</a:t>
              </a:r>
            </a:p>
          </p:txBody>
        </p:sp>
        <p:sp>
          <p:nvSpPr>
            <p:cNvPr id="150" name="Rectangle 149">
              <a:extLst>
                <a:ext uri="{FF2B5EF4-FFF2-40B4-BE49-F238E27FC236}">
                  <a16:creationId xmlns:a16="http://schemas.microsoft.com/office/drawing/2014/main" id="{118258E4-2944-435B-B696-DC4455CB9768}"/>
                </a:ext>
              </a:extLst>
            </p:cNvPr>
            <p:cNvSpPr/>
            <p:nvPr/>
          </p:nvSpPr>
          <p:spPr>
            <a:xfrm>
              <a:off x="3573444" y="4307506"/>
              <a:ext cx="8321040" cy="187452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0" name="TextBox 159">
              <a:extLst>
                <a:ext uri="{FF2B5EF4-FFF2-40B4-BE49-F238E27FC236}">
                  <a16:creationId xmlns:a16="http://schemas.microsoft.com/office/drawing/2014/main" id="{E0202140-98F9-4D0E-97B4-A22144C9CC3E}"/>
                </a:ext>
              </a:extLst>
            </p:cNvPr>
            <p:cNvSpPr txBox="1"/>
            <p:nvPr/>
          </p:nvSpPr>
          <p:spPr>
            <a:xfrm rot="16200000">
              <a:off x="2470125" y="4952379"/>
              <a:ext cx="14851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Availability Zone 1</a:t>
              </a:r>
            </a:p>
          </p:txBody>
        </p:sp>
        <p:pic>
          <p:nvPicPr>
            <p:cNvPr id="181" name="Graphic 180">
              <a:extLst>
                <a:ext uri="{FF2B5EF4-FFF2-40B4-BE49-F238E27FC236}">
                  <a16:creationId xmlns:a16="http://schemas.microsoft.com/office/drawing/2014/main" id="{23C9963F-A2E9-4F45-8B9E-64127ADF08DC}"/>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flipH="1">
              <a:off x="110613" y="5124107"/>
              <a:ext cx="483586" cy="469900"/>
            </a:xfrm>
            <a:prstGeom prst="rect">
              <a:avLst/>
            </a:prstGeom>
          </p:spPr>
        </p:pic>
        <p:sp>
          <p:nvSpPr>
            <p:cNvPr id="143" name="TextBox 142">
              <a:extLst>
                <a:ext uri="{FF2B5EF4-FFF2-40B4-BE49-F238E27FC236}">
                  <a16:creationId xmlns:a16="http://schemas.microsoft.com/office/drawing/2014/main" id="{766A256A-D7D4-4FED-BD85-41D30686BD23}"/>
                </a:ext>
              </a:extLst>
            </p:cNvPr>
            <p:cNvSpPr txBox="1"/>
            <p:nvPr/>
          </p:nvSpPr>
          <p:spPr>
            <a:xfrm>
              <a:off x="14813" y="5597336"/>
              <a:ext cx="67518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Users</a:t>
              </a:r>
            </a:p>
          </p:txBody>
        </p:sp>
        <p:cxnSp>
          <p:nvCxnSpPr>
            <p:cNvPr id="176" name="Straight Arrow Connector 175">
              <a:extLst>
                <a:ext uri="{FF2B5EF4-FFF2-40B4-BE49-F238E27FC236}">
                  <a16:creationId xmlns:a16="http://schemas.microsoft.com/office/drawing/2014/main" id="{E4A1C043-66A2-49BE-AD5F-01D2808A6DB6}"/>
                </a:ext>
              </a:extLst>
            </p:cNvPr>
            <p:cNvCxnSpPr>
              <a:stCxn id="181" idx="1"/>
              <a:endCxn id="37" idx="1"/>
            </p:cNvCxnSpPr>
            <p:nvPr/>
          </p:nvCxnSpPr>
          <p:spPr>
            <a:xfrm flipV="1">
              <a:off x="594199" y="5358458"/>
              <a:ext cx="1490233" cy="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E6A5E666-E855-4EBC-B738-58620F087092}"/>
                </a:ext>
              </a:extLst>
            </p:cNvPr>
            <p:cNvCxnSpPr>
              <a:cxnSpLocks/>
            </p:cNvCxnSpPr>
            <p:nvPr/>
          </p:nvCxnSpPr>
          <p:spPr>
            <a:xfrm flipV="1">
              <a:off x="1192076" y="2800602"/>
              <a:ext cx="1" cy="64008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0532B13C-400A-4129-9256-8DA76CB8CE62}"/>
                </a:ext>
              </a:extLst>
            </p:cNvPr>
            <p:cNvCxnSpPr>
              <a:stCxn id="33" idx="3"/>
              <a:endCxn id="39" idx="1"/>
            </p:cNvCxnSpPr>
            <p:nvPr/>
          </p:nvCxnSpPr>
          <p:spPr>
            <a:xfrm>
              <a:off x="1420676" y="1943353"/>
              <a:ext cx="1222025" cy="192226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6C4A5CDA-E8D9-42A4-851D-8557CA2197B9}"/>
                </a:ext>
              </a:extLst>
            </p:cNvPr>
            <p:cNvCxnSpPr>
              <a:stCxn id="33" idx="3"/>
              <a:endCxn id="37" idx="0"/>
            </p:cNvCxnSpPr>
            <p:nvPr/>
          </p:nvCxnSpPr>
          <p:spPr>
            <a:xfrm>
              <a:off x="1420676" y="1943353"/>
              <a:ext cx="892356" cy="3186505"/>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D18C19E7-19E7-40AF-88D8-6C8C43D84A34}"/>
                </a:ext>
              </a:extLst>
            </p:cNvPr>
            <p:cNvCxnSpPr>
              <a:stCxn id="168" idx="3"/>
              <a:endCxn id="165" idx="1"/>
            </p:cNvCxnSpPr>
            <p:nvPr/>
          </p:nvCxnSpPr>
          <p:spPr>
            <a:xfrm>
              <a:off x="8731555" y="5110463"/>
              <a:ext cx="933331"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340E0968-F8F0-492E-AA20-67DAF9B354C5}"/>
                </a:ext>
              </a:extLst>
            </p:cNvPr>
            <p:cNvCxnSpPr>
              <a:cxnSpLocks/>
              <a:endCxn id="165" idx="0"/>
            </p:cNvCxnSpPr>
            <p:nvPr/>
          </p:nvCxnSpPr>
          <p:spPr>
            <a:xfrm>
              <a:off x="9893486" y="3406458"/>
              <a:ext cx="0" cy="1475405"/>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F9332E3B-F9D7-4B67-B5DA-37B13607E6E4}"/>
                </a:ext>
              </a:extLst>
            </p:cNvPr>
            <p:cNvCxnSpPr>
              <a:cxnSpLocks/>
            </p:cNvCxnSpPr>
            <p:nvPr/>
          </p:nvCxnSpPr>
          <p:spPr>
            <a:xfrm>
              <a:off x="3112600" y="3865616"/>
              <a:ext cx="54067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3" name="Rectangle 242">
              <a:extLst>
                <a:ext uri="{FF2B5EF4-FFF2-40B4-BE49-F238E27FC236}">
                  <a16:creationId xmlns:a16="http://schemas.microsoft.com/office/drawing/2014/main" id="{CDCD59EC-3298-47BF-A799-AB61F75CB173}"/>
                </a:ext>
              </a:extLst>
            </p:cNvPr>
            <p:cNvSpPr/>
            <p:nvPr/>
          </p:nvSpPr>
          <p:spPr>
            <a:xfrm>
              <a:off x="7918991" y="1650561"/>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Private subnet</a:t>
              </a:r>
            </a:p>
          </p:txBody>
        </p:sp>
        <p:sp>
          <p:nvSpPr>
            <p:cNvPr id="254" name="TextBox 253">
              <a:extLst>
                <a:ext uri="{FF2B5EF4-FFF2-40B4-BE49-F238E27FC236}">
                  <a16:creationId xmlns:a16="http://schemas.microsoft.com/office/drawing/2014/main" id="{05C0ADD9-7EAE-4132-B1E7-5DD0F572297E}"/>
                </a:ext>
              </a:extLst>
            </p:cNvPr>
            <p:cNvSpPr txBox="1"/>
            <p:nvPr/>
          </p:nvSpPr>
          <p:spPr>
            <a:xfrm>
              <a:off x="10496126" y="2572512"/>
              <a:ext cx="118872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EFS mount target</a:t>
              </a:r>
            </a:p>
          </p:txBody>
        </p:sp>
        <p:pic>
          <p:nvPicPr>
            <p:cNvPr id="256" name="Graphic 255">
              <a:extLst>
                <a:ext uri="{FF2B5EF4-FFF2-40B4-BE49-F238E27FC236}">
                  <a16:creationId xmlns:a16="http://schemas.microsoft.com/office/drawing/2014/main" id="{8773A955-36F2-4FB7-AE1C-93AEA8B819F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61886" y="2153283"/>
              <a:ext cx="457200" cy="457200"/>
            </a:xfrm>
            <a:prstGeom prst="rect">
              <a:avLst/>
            </a:prstGeom>
          </p:spPr>
        </p:pic>
        <p:sp>
          <p:nvSpPr>
            <p:cNvPr id="252" name="TextBox 251">
              <a:extLst>
                <a:ext uri="{FF2B5EF4-FFF2-40B4-BE49-F238E27FC236}">
                  <a16:creationId xmlns:a16="http://schemas.microsoft.com/office/drawing/2014/main" id="{CFCA983C-5B65-4481-839F-783ABB6FB0E7}"/>
                </a:ext>
              </a:extLst>
            </p:cNvPr>
            <p:cNvSpPr txBox="1"/>
            <p:nvPr/>
          </p:nvSpPr>
          <p:spPr>
            <a:xfrm>
              <a:off x="7864963" y="2572512"/>
              <a:ext cx="128016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 for Memcached</a:t>
              </a:r>
            </a:p>
          </p:txBody>
        </p:sp>
        <p:pic>
          <p:nvPicPr>
            <p:cNvPr id="253" name="Graphic 252">
              <a:extLst>
                <a:ext uri="{FF2B5EF4-FFF2-40B4-BE49-F238E27FC236}">
                  <a16:creationId xmlns:a16="http://schemas.microsoft.com/office/drawing/2014/main" id="{802B1454-FB68-4D05-A2DC-9B79DA2DE6A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6443" y="2153283"/>
              <a:ext cx="457200" cy="457200"/>
            </a:xfrm>
            <a:prstGeom prst="rect">
              <a:avLst/>
            </a:prstGeom>
          </p:spPr>
        </p:pic>
        <p:pic>
          <p:nvPicPr>
            <p:cNvPr id="250" name="Graphic 249">
              <a:extLst>
                <a:ext uri="{FF2B5EF4-FFF2-40B4-BE49-F238E27FC236}">
                  <a16:creationId xmlns:a16="http://schemas.microsoft.com/office/drawing/2014/main" id="{14A0B6FF-15AE-4C90-8FA0-3519D5CA0E9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92024" y="2153283"/>
              <a:ext cx="457200" cy="457200"/>
            </a:xfrm>
            <a:prstGeom prst="rect">
              <a:avLst/>
            </a:prstGeom>
          </p:spPr>
        </p:pic>
        <p:sp>
          <p:nvSpPr>
            <p:cNvPr id="251" name="TextBox 250">
              <a:extLst>
                <a:ext uri="{FF2B5EF4-FFF2-40B4-BE49-F238E27FC236}">
                  <a16:creationId xmlns:a16="http://schemas.microsoft.com/office/drawing/2014/main" id="{E8C1C16B-942F-4892-8986-F0953DF86D4A}"/>
                </a:ext>
              </a:extLst>
            </p:cNvPr>
            <p:cNvSpPr txBox="1"/>
            <p:nvPr/>
          </p:nvSpPr>
          <p:spPr>
            <a:xfrm>
              <a:off x="9134824" y="2572512"/>
              <a:ext cx="1371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RDS standby instance</a:t>
              </a:r>
            </a:p>
          </p:txBody>
        </p:sp>
        <p:pic>
          <p:nvPicPr>
            <p:cNvPr id="248" name="Graphic 247">
              <a:extLst>
                <a:ext uri="{FF2B5EF4-FFF2-40B4-BE49-F238E27FC236}">
                  <a16:creationId xmlns:a16="http://schemas.microsoft.com/office/drawing/2014/main" id="{1026C2C4-396C-43EE-851A-BAA79368BC0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8991" y="1665068"/>
              <a:ext cx="457200" cy="457200"/>
            </a:xfrm>
            <a:prstGeom prst="rect">
              <a:avLst/>
            </a:prstGeom>
          </p:spPr>
        </p:pic>
        <p:sp>
          <p:nvSpPr>
            <p:cNvPr id="258" name="Rectangle 257">
              <a:extLst>
                <a:ext uri="{FF2B5EF4-FFF2-40B4-BE49-F238E27FC236}">
                  <a16:creationId xmlns:a16="http://schemas.microsoft.com/office/drawing/2014/main" id="{9B19FD35-D2C3-480F-8974-CF0DE87810E8}"/>
                </a:ext>
              </a:extLst>
            </p:cNvPr>
            <p:cNvSpPr/>
            <p:nvPr/>
          </p:nvSpPr>
          <p:spPr>
            <a:xfrm>
              <a:off x="5571157" y="165292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Private subnet</a:t>
              </a:r>
            </a:p>
          </p:txBody>
        </p:sp>
        <p:pic>
          <p:nvPicPr>
            <p:cNvPr id="261" name="Graphic 260">
              <a:extLst>
                <a:ext uri="{FF2B5EF4-FFF2-40B4-BE49-F238E27FC236}">
                  <a16:creationId xmlns:a16="http://schemas.microsoft.com/office/drawing/2014/main" id="{7BCD8769-B393-4A6C-8CF4-7D9A06FDCD3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51931" y="2155642"/>
              <a:ext cx="457200" cy="457200"/>
            </a:xfrm>
            <a:prstGeom prst="rect">
              <a:avLst/>
            </a:prstGeom>
          </p:spPr>
        </p:pic>
        <p:sp>
          <p:nvSpPr>
            <p:cNvPr id="262" name="TextBox 261">
              <a:extLst>
                <a:ext uri="{FF2B5EF4-FFF2-40B4-BE49-F238E27FC236}">
                  <a16:creationId xmlns:a16="http://schemas.microsoft.com/office/drawing/2014/main" id="{75B86A34-1D99-4F3D-9EBF-2E4A3454C804}"/>
                </a:ext>
              </a:extLst>
            </p:cNvPr>
            <p:cNvSpPr txBox="1"/>
            <p:nvPr/>
          </p:nvSpPr>
          <p:spPr>
            <a:xfrm>
              <a:off x="6123879" y="2574871"/>
              <a:ext cx="151330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EC2 instances</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60" name="Graphic 259">
              <a:extLst>
                <a:ext uri="{FF2B5EF4-FFF2-40B4-BE49-F238E27FC236}">
                  <a16:creationId xmlns:a16="http://schemas.microsoft.com/office/drawing/2014/main" id="{37AE3900-0E9E-40D0-80B0-2AAF4FEAF6C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71157" y="1650561"/>
              <a:ext cx="457200" cy="457200"/>
            </a:xfrm>
            <a:prstGeom prst="rect">
              <a:avLst/>
            </a:prstGeom>
          </p:spPr>
        </p:pic>
        <p:sp>
          <p:nvSpPr>
            <p:cNvPr id="264" name="Rectangle 263">
              <a:extLst>
                <a:ext uri="{FF2B5EF4-FFF2-40B4-BE49-F238E27FC236}">
                  <a16:creationId xmlns:a16="http://schemas.microsoft.com/office/drawing/2014/main" id="{C72788E3-9DEA-4ACC-BA77-F0E3D033F436}"/>
                </a:ext>
              </a:extLst>
            </p:cNvPr>
            <p:cNvSpPr/>
            <p:nvPr/>
          </p:nvSpPr>
          <p:spPr>
            <a:xfrm>
              <a:off x="3661732" y="1650561"/>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a:t>
              </a:r>
            </a:p>
          </p:txBody>
        </p:sp>
        <p:pic>
          <p:nvPicPr>
            <p:cNvPr id="265" name="Graphic 264">
              <a:extLst>
                <a:ext uri="{FF2B5EF4-FFF2-40B4-BE49-F238E27FC236}">
                  <a16:creationId xmlns:a16="http://schemas.microsoft.com/office/drawing/2014/main" id="{923CCD3A-A2C2-4A8E-8436-3702626E728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61731" y="1665068"/>
              <a:ext cx="457200" cy="457200"/>
            </a:xfrm>
            <a:prstGeom prst="rect">
              <a:avLst/>
            </a:prstGeom>
          </p:spPr>
        </p:pic>
        <p:pic>
          <p:nvPicPr>
            <p:cNvPr id="267" name="Graphic 266">
              <a:extLst>
                <a:ext uri="{FF2B5EF4-FFF2-40B4-BE49-F238E27FC236}">
                  <a16:creationId xmlns:a16="http://schemas.microsoft.com/office/drawing/2014/main" id="{90C3AF21-9C89-4A71-B1DE-972FBCE16068}"/>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45609" y="2153283"/>
              <a:ext cx="457200" cy="457200"/>
            </a:xfrm>
            <a:prstGeom prst="rect">
              <a:avLst/>
            </a:prstGeom>
          </p:spPr>
        </p:pic>
        <p:sp>
          <p:nvSpPr>
            <p:cNvPr id="268" name="TextBox 267">
              <a:extLst>
                <a:ext uri="{FF2B5EF4-FFF2-40B4-BE49-F238E27FC236}">
                  <a16:creationId xmlns:a16="http://schemas.microsoft.com/office/drawing/2014/main" id="{F7AB064F-7A6D-4518-8553-E5B317BF5F1F}"/>
                </a:ext>
              </a:extLst>
            </p:cNvPr>
            <p:cNvSpPr txBox="1"/>
            <p:nvPr/>
          </p:nvSpPr>
          <p:spPr>
            <a:xfrm>
              <a:off x="3831659" y="2572512"/>
              <a:ext cx="1485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NAT gateway</a:t>
              </a:r>
            </a:p>
          </p:txBody>
        </p:sp>
        <p:cxnSp>
          <p:nvCxnSpPr>
            <p:cNvPr id="269" name="Straight Arrow Connector 268">
              <a:extLst>
                <a:ext uri="{FF2B5EF4-FFF2-40B4-BE49-F238E27FC236}">
                  <a16:creationId xmlns:a16="http://schemas.microsoft.com/office/drawing/2014/main" id="{BB66E9B7-2634-4F6A-93C1-A2D80590B412}"/>
                </a:ext>
              </a:extLst>
            </p:cNvPr>
            <p:cNvCxnSpPr>
              <a:cxnSpLocks/>
            </p:cNvCxnSpPr>
            <p:nvPr/>
          </p:nvCxnSpPr>
          <p:spPr>
            <a:xfrm flipH="1" flipV="1">
              <a:off x="4802809" y="231925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E9E47AE7-ACF1-438D-864C-4BF323ABBFDD}"/>
                </a:ext>
              </a:extLst>
            </p:cNvPr>
            <p:cNvCxnSpPr>
              <a:cxnSpLocks/>
              <a:stCxn id="55" idx="0"/>
              <a:endCxn id="256" idx="3"/>
            </p:cNvCxnSpPr>
            <p:nvPr/>
          </p:nvCxnSpPr>
          <p:spPr>
            <a:xfrm rot="16200000" flipV="1">
              <a:off x="10833604" y="2867366"/>
              <a:ext cx="1255133" cy="2841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F8F2802B-E180-41A7-B4B6-EFF4F860928C}"/>
                </a:ext>
              </a:extLst>
            </p:cNvPr>
            <p:cNvCxnSpPr>
              <a:cxnSpLocks/>
              <a:stCxn id="261" idx="0"/>
              <a:endCxn id="250" idx="0"/>
            </p:cNvCxnSpPr>
            <p:nvPr/>
          </p:nvCxnSpPr>
          <p:spPr>
            <a:xfrm rot="5400000" flipH="1" flipV="1">
              <a:off x="8349398" y="684417"/>
              <a:ext cx="2359" cy="294009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2" name="Connector: Elbow 271">
              <a:extLst>
                <a:ext uri="{FF2B5EF4-FFF2-40B4-BE49-F238E27FC236}">
                  <a16:creationId xmlns:a16="http://schemas.microsoft.com/office/drawing/2014/main" id="{3ACF4589-4B57-4DE8-93E3-8A6BAAABD2FF}"/>
                </a:ext>
              </a:extLst>
            </p:cNvPr>
            <p:cNvCxnSpPr>
              <a:cxnSpLocks/>
              <a:stCxn id="261" idx="0"/>
              <a:endCxn id="256" idx="0"/>
            </p:cNvCxnSpPr>
            <p:nvPr/>
          </p:nvCxnSpPr>
          <p:spPr>
            <a:xfrm rot="5400000" flipH="1" flipV="1">
              <a:off x="8984329" y="4948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3" name="Connector: Elbow 272">
              <a:extLst>
                <a:ext uri="{FF2B5EF4-FFF2-40B4-BE49-F238E27FC236}">
                  <a16:creationId xmlns:a16="http://schemas.microsoft.com/office/drawing/2014/main" id="{A914381D-1197-4E37-9C61-17FC36FEC826}"/>
                </a:ext>
              </a:extLst>
            </p:cNvPr>
            <p:cNvCxnSpPr>
              <a:cxnSpLocks/>
              <a:stCxn id="267" idx="1"/>
            </p:cNvCxnSpPr>
            <p:nvPr/>
          </p:nvCxnSpPr>
          <p:spPr>
            <a:xfrm rot="10800000" flipV="1">
              <a:off x="3109927" y="2381883"/>
              <a:ext cx="1235682" cy="1358340"/>
            </a:xfrm>
            <a:prstGeom prst="bentConnector3">
              <a:avLst>
                <a:gd name="adj1" fmla="val 587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29BDD33E-D040-4B97-93BE-0ADD14872580}"/>
                </a:ext>
              </a:extLst>
            </p:cNvPr>
            <p:cNvCxnSpPr>
              <a:cxnSpLocks/>
              <a:stCxn id="261" idx="3"/>
              <a:endCxn id="253" idx="1"/>
            </p:cNvCxnSpPr>
            <p:nvPr/>
          </p:nvCxnSpPr>
          <p:spPr>
            <a:xfrm flipV="1">
              <a:off x="7109131" y="2381883"/>
              <a:ext cx="1167312"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5DA323A3-285F-4BA3-A99E-23D0102F0B10}"/>
                </a:ext>
              </a:extLst>
            </p:cNvPr>
            <p:cNvSpPr/>
            <p:nvPr/>
          </p:nvSpPr>
          <p:spPr>
            <a:xfrm>
              <a:off x="3575532" y="1578926"/>
              <a:ext cx="8321040" cy="187452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6" name="TextBox 275">
              <a:extLst>
                <a:ext uri="{FF2B5EF4-FFF2-40B4-BE49-F238E27FC236}">
                  <a16:creationId xmlns:a16="http://schemas.microsoft.com/office/drawing/2014/main" id="{81B32AA0-BDB5-40F0-A467-7DA60F31FF07}"/>
                </a:ext>
              </a:extLst>
            </p:cNvPr>
            <p:cNvSpPr txBox="1"/>
            <p:nvPr/>
          </p:nvSpPr>
          <p:spPr>
            <a:xfrm rot="16200000">
              <a:off x="2472213" y="2223799"/>
              <a:ext cx="14851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Availability Zone 2</a:t>
              </a:r>
            </a:p>
          </p:txBody>
        </p:sp>
        <p:cxnSp>
          <p:nvCxnSpPr>
            <p:cNvPr id="277" name="Straight Arrow Connector 276">
              <a:extLst>
                <a:ext uri="{FF2B5EF4-FFF2-40B4-BE49-F238E27FC236}">
                  <a16:creationId xmlns:a16="http://schemas.microsoft.com/office/drawing/2014/main" id="{92C94CDB-CC75-44AB-B7CB-EC683A69A1D5}"/>
                </a:ext>
              </a:extLst>
            </p:cNvPr>
            <p:cNvCxnSpPr>
              <a:stCxn id="253" idx="3"/>
              <a:endCxn id="250" idx="1"/>
            </p:cNvCxnSpPr>
            <p:nvPr/>
          </p:nvCxnSpPr>
          <p:spPr>
            <a:xfrm>
              <a:off x="8733643" y="2381883"/>
              <a:ext cx="858381"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6" name="Connector: Elbow 285">
              <a:extLst>
                <a:ext uri="{FF2B5EF4-FFF2-40B4-BE49-F238E27FC236}">
                  <a16:creationId xmlns:a16="http://schemas.microsoft.com/office/drawing/2014/main" id="{556E03FF-87D9-4DE1-BAE2-25CCC190CFDF}"/>
                </a:ext>
              </a:extLst>
            </p:cNvPr>
            <p:cNvCxnSpPr>
              <a:cxnSpLocks/>
              <a:stCxn id="43" idx="3"/>
              <a:endCxn id="261" idx="1"/>
            </p:cNvCxnSpPr>
            <p:nvPr/>
          </p:nvCxnSpPr>
          <p:spPr>
            <a:xfrm flipV="1">
              <a:off x="4133932" y="2384242"/>
              <a:ext cx="2517999" cy="1481374"/>
            </a:xfrm>
            <a:prstGeom prst="bentConnector3">
              <a:avLst>
                <a:gd name="adj1" fmla="val 7641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8" name="Connector: Elbow 287">
              <a:extLst>
                <a:ext uri="{FF2B5EF4-FFF2-40B4-BE49-F238E27FC236}">
                  <a16:creationId xmlns:a16="http://schemas.microsoft.com/office/drawing/2014/main" id="{9F25E533-016E-449C-988A-50689F8B27B7}"/>
                </a:ext>
              </a:extLst>
            </p:cNvPr>
            <p:cNvCxnSpPr>
              <a:cxnSpLocks/>
              <a:stCxn id="43" idx="3"/>
              <a:endCxn id="163" idx="1"/>
            </p:cNvCxnSpPr>
            <p:nvPr/>
          </p:nvCxnSpPr>
          <p:spPr>
            <a:xfrm>
              <a:off x="4133932" y="3865616"/>
              <a:ext cx="2515911" cy="1247206"/>
            </a:xfrm>
            <a:prstGeom prst="bentConnector3">
              <a:avLst>
                <a:gd name="adj1" fmla="val 7644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5" name="Connector: Elbow 294">
              <a:extLst>
                <a:ext uri="{FF2B5EF4-FFF2-40B4-BE49-F238E27FC236}">
                  <a16:creationId xmlns:a16="http://schemas.microsoft.com/office/drawing/2014/main" id="{CD8F9F83-9A89-4FA1-8F9E-62A1D0F64064}"/>
                </a:ext>
              </a:extLst>
            </p:cNvPr>
            <p:cNvCxnSpPr>
              <a:cxnSpLocks/>
            </p:cNvCxnSpPr>
            <p:nvPr/>
          </p:nvCxnSpPr>
          <p:spPr>
            <a:xfrm rot="5400000" flipH="1" flipV="1">
              <a:off x="-797" y="4159834"/>
              <a:ext cx="1317479" cy="61107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12E1FA9B-0AC7-E24F-A297-6D18C85F8B3A}"/>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836902" y="3637016"/>
              <a:ext cx="457200" cy="457200"/>
            </a:xfrm>
            <a:prstGeom prst="rect">
              <a:avLst/>
            </a:prstGeom>
          </p:spPr>
        </p:pic>
        <p:sp>
          <p:nvSpPr>
            <p:cNvPr id="45" name="TextBox 44">
              <a:extLst>
                <a:ext uri="{FF2B5EF4-FFF2-40B4-BE49-F238E27FC236}">
                  <a16:creationId xmlns:a16="http://schemas.microsoft.com/office/drawing/2014/main" id="{D6BFD1CA-7A75-0744-B7EF-964AE0EF6EA4}"/>
                </a:ext>
              </a:extLst>
            </p:cNvPr>
            <p:cNvSpPr txBox="1"/>
            <p:nvPr/>
          </p:nvSpPr>
          <p:spPr>
            <a:xfrm>
              <a:off x="6307900" y="3573229"/>
              <a:ext cx="13716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EC2 Auto Scaling</a:t>
              </a:r>
            </a:p>
          </p:txBody>
        </p:sp>
      </p:grpSp>
      <p:sp>
        <p:nvSpPr>
          <p:cNvPr id="4" name="Footer Placeholder 3">
            <a:extLst>
              <a:ext uri="{FF2B5EF4-FFF2-40B4-BE49-F238E27FC236}">
                <a16:creationId xmlns:a16="http://schemas.microsoft.com/office/drawing/2014/main" id="{5E80D147-A5C4-492A-B4A7-437F9D5CF8F6}"/>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p>
        </p:txBody>
      </p:sp>
      <p:sp>
        <p:nvSpPr>
          <p:cNvPr id="237" name="Slide Number Placeholder 236">
            <a:extLst>
              <a:ext uri="{FF2B5EF4-FFF2-40B4-BE49-F238E27FC236}">
                <a16:creationId xmlns:a16="http://schemas.microsoft.com/office/drawing/2014/main" id="{BE247150-C817-4F22-AA7A-115BF2B843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776382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20580" y="263532"/>
            <a:ext cx="7258159" cy="779463"/>
          </a:xfrm>
        </p:spPr>
        <p:txBody>
          <a:bodyPr>
            <a:normAutofit/>
          </a:bodyPr>
          <a:lstStyle/>
          <a:p>
            <a:r>
              <a:rPr lang="en-US" dirty="0"/>
              <a:t>AWS Points of Presence</a:t>
            </a:r>
          </a:p>
        </p:txBody>
      </p:sp>
      <p:pic>
        <p:nvPicPr>
          <p:cNvPr id="4" name="Picture 3" descr="aws points of presence.">
            <a:extLst>
              <a:ext uri="{FF2B5EF4-FFF2-40B4-BE49-F238E27FC236}">
                <a16:creationId xmlns:a16="http://schemas.microsoft.com/office/drawing/2014/main" id="{5DB772AC-4071-B843-82D0-F3C9E2E7B410}"/>
              </a:ext>
            </a:extLst>
          </p:cNvPr>
          <p:cNvPicPr>
            <a:picLocks noChangeAspect="1"/>
          </p:cNvPicPr>
          <p:nvPr/>
        </p:nvPicPr>
        <p:blipFill>
          <a:blip r:embed="rId4"/>
          <a:stretch>
            <a:fillRect/>
          </a:stretch>
        </p:blipFill>
        <p:spPr>
          <a:xfrm>
            <a:off x="1611921" y="1292150"/>
            <a:ext cx="8968161" cy="5076317"/>
          </a:xfrm>
          <a:prstGeom prst="rect">
            <a:avLst/>
          </a:prstGeom>
        </p:spPr>
      </p:pic>
      <p:sp>
        <p:nvSpPr>
          <p:cNvPr id="3" name="Footer Placeholder 2">
            <a:extLst>
              <a:ext uri="{FF2B5EF4-FFF2-40B4-BE49-F238E27FC236}">
                <a16:creationId xmlns:a16="http://schemas.microsoft.com/office/drawing/2014/main" id="{172F571D-D4F0-4428-9B13-3BA6B4717C9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CF949AC4-B2ED-4EFA-87A9-72909D00EEAB}"/>
              </a:ext>
            </a:extLst>
          </p:cNvPr>
          <p:cNvSpPr>
            <a:spLocks noGrp="1"/>
          </p:cNvSpPr>
          <p:nvPr>
            <p:ph type="sldNum" sz="quarter" idx="12"/>
          </p:nvPr>
        </p:nvSpPr>
        <p:spPr/>
        <p:txBody>
          <a:bodyPr/>
          <a:lstStyle/>
          <a:p>
            <a:fld id="{B6A95138-A96E-2F42-A959-2EFD44FE4AB7}" type="slidenum">
              <a:rPr lang="en-US" smtClean="0"/>
              <a:t>40</a:t>
            </a:fld>
            <a:endParaRPr lang="en-US" dirty="0"/>
          </a:p>
        </p:txBody>
      </p:sp>
    </p:spTree>
    <p:custDataLst>
      <p:tags r:id="rId1"/>
    </p:custDataLst>
    <p:extLst>
      <p:ext uri="{BB962C8B-B14F-4D97-AF65-F5344CB8AC3E}">
        <p14:creationId xmlns:p14="http://schemas.microsoft.com/office/powerpoint/2010/main" val="2299387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4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1178376"/>
            <a:ext cx="5767612" cy="5177974"/>
          </a:xfrm>
        </p:spPr>
        <p:txBody>
          <a:bodyPr/>
          <a:lstStyle/>
          <a:p>
            <a:r>
              <a:rPr lang="en-US" sz="2400" dirty="0">
                <a:latin typeface="+mn-lt"/>
              </a:rPr>
              <a:t>The AWS global infrastructure consists of </a:t>
            </a:r>
            <a:r>
              <a:rPr lang="en-US" sz="2400" dirty="0">
                <a:solidFill>
                  <a:schemeClr val="accent5"/>
                </a:solidFill>
                <a:latin typeface="Amazon Ember" panose="02000000000000000000" pitchFamily="2" charset="0"/>
                <a:ea typeface="Amazon Ember" panose="02000000000000000000" pitchFamily="2" charset="0"/>
              </a:rPr>
              <a:t>Regions</a:t>
            </a:r>
            <a:r>
              <a:rPr lang="en-US" sz="2400" dirty="0">
                <a:latin typeface="+mn-lt"/>
              </a:rPr>
              <a:t>, </a:t>
            </a:r>
            <a:r>
              <a:rPr lang="en-US" sz="2400" dirty="0">
                <a:solidFill>
                  <a:schemeClr val="accent5"/>
                </a:solidFill>
                <a:latin typeface="Amazon Ember" panose="02000000000000000000" pitchFamily="2" charset="0"/>
                <a:ea typeface="Amazon Ember" panose="02000000000000000000" pitchFamily="2" charset="0"/>
              </a:rPr>
              <a:t>Availability Zones</a:t>
            </a:r>
            <a:r>
              <a:rPr lang="en-US" sz="2400" dirty="0"/>
              <a:t>, and </a:t>
            </a:r>
            <a:r>
              <a:rPr lang="en-US" sz="2400" dirty="0">
                <a:solidFill>
                  <a:schemeClr val="accent5"/>
                </a:solidFill>
                <a:latin typeface="Amazon Ember" panose="02000000000000000000" pitchFamily="2" charset="0"/>
                <a:ea typeface="Amazon Ember" panose="02000000000000000000" pitchFamily="2" charset="0"/>
              </a:rPr>
              <a:t>edge locations</a:t>
            </a:r>
            <a:endParaRPr lang="en-US" sz="2400" dirty="0">
              <a:latin typeface="Amazon Ember" panose="02000000000000000000" pitchFamily="2" charset="0"/>
              <a:ea typeface="Amazon Ember" panose="02000000000000000000" pitchFamily="2" charset="0"/>
            </a:endParaRPr>
          </a:p>
          <a:p>
            <a:r>
              <a:rPr lang="en-US" sz="2400" dirty="0">
                <a:latin typeface="+mn-lt"/>
              </a:rPr>
              <a:t>Your choice of a Region is typically based on </a:t>
            </a:r>
            <a:r>
              <a:rPr lang="en-US" sz="2400" dirty="0">
                <a:solidFill>
                  <a:schemeClr val="accent5"/>
                </a:solidFill>
                <a:latin typeface="Amazon Ember" panose="02000000000000000000" pitchFamily="2" charset="0"/>
                <a:ea typeface="Amazon Ember" panose="02000000000000000000" pitchFamily="2" charset="0"/>
              </a:rPr>
              <a:t>compliance requirements</a:t>
            </a:r>
            <a:r>
              <a:rPr lang="en-US" sz="2400" dirty="0">
                <a:latin typeface="Amazon Ember" panose="02000000000000000000" pitchFamily="2" charset="0"/>
                <a:ea typeface="Amazon Ember" panose="02000000000000000000" pitchFamily="2" charset="0"/>
              </a:rPr>
              <a:t> </a:t>
            </a:r>
            <a:r>
              <a:rPr lang="en-US" sz="2400" dirty="0">
                <a:latin typeface="+mn-lt"/>
              </a:rPr>
              <a:t>or to </a:t>
            </a:r>
            <a:r>
              <a:rPr lang="en-US" sz="2400" dirty="0">
                <a:solidFill>
                  <a:schemeClr val="accent5"/>
                </a:solidFill>
                <a:latin typeface="Amazon Ember" panose="02000000000000000000" pitchFamily="2" charset="0"/>
                <a:ea typeface="Amazon Ember" panose="02000000000000000000" pitchFamily="2" charset="0"/>
              </a:rPr>
              <a:t>reduce latency</a:t>
            </a:r>
            <a:endParaRPr lang="en-US" sz="2400" dirty="0">
              <a:latin typeface="Amazon Ember" panose="02000000000000000000" pitchFamily="2" charset="0"/>
              <a:ea typeface="Amazon Ember" panose="02000000000000000000" pitchFamily="2" charset="0"/>
            </a:endParaRPr>
          </a:p>
          <a:p>
            <a:r>
              <a:rPr lang="en-US" sz="2400" dirty="0">
                <a:latin typeface="+mn-lt"/>
              </a:rPr>
              <a:t>Each </a:t>
            </a:r>
            <a:r>
              <a:rPr lang="en-US" sz="2400" dirty="0">
                <a:solidFill>
                  <a:schemeClr val="accent5"/>
                </a:solidFill>
                <a:latin typeface="Amazon Ember" panose="02000000000000000000" pitchFamily="2" charset="0"/>
                <a:ea typeface="Amazon Ember" panose="02000000000000000000" pitchFamily="2" charset="0"/>
              </a:rPr>
              <a:t>Availability Zone</a:t>
            </a:r>
            <a:r>
              <a:rPr lang="en-US" sz="2400" dirty="0">
                <a:latin typeface="Amazon Ember" panose="02000000000000000000" pitchFamily="2" charset="0"/>
                <a:ea typeface="Amazon Ember" panose="02000000000000000000" pitchFamily="2" charset="0"/>
              </a:rPr>
              <a:t> </a:t>
            </a:r>
            <a:r>
              <a:rPr lang="en-US" sz="2400" dirty="0">
                <a:latin typeface="+mn-lt"/>
              </a:rPr>
              <a:t>is physically separate from other Availability Zones and has redundant power, networking, and connectivity</a:t>
            </a:r>
          </a:p>
          <a:p>
            <a:r>
              <a:rPr lang="en-US" sz="2400" dirty="0">
                <a:solidFill>
                  <a:schemeClr val="accent5"/>
                </a:solidFill>
                <a:latin typeface="Amazon Ember" panose="02000000000000000000" pitchFamily="2" charset="0"/>
                <a:ea typeface="Amazon Ember" panose="02000000000000000000" pitchFamily="2" charset="0"/>
              </a:rPr>
              <a:t>Edge locations</a:t>
            </a:r>
            <a:r>
              <a:rPr lang="en-US" sz="2400" dirty="0">
                <a:latin typeface="Amazon Ember" panose="02000000000000000000" pitchFamily="2" charset="0"/>
                <a:ea typeface="Amazon Ember" panose="02000000000000000000" pitchFamily="2" charset="0"/>
              </a:rPr>
              <a:t> </a:t>
            </a:r>
            <a:r>
              <a:rPr lang="en-US" sz="2400" dirty="0">
                <a:latin typeface="+mn-lt"/>
              </a:rPr>
              <a:t>and </a:t>
            </a:r>
            <a:r>
              <a:rPr lang="en-US" sz="2400" dirty="0">
                <a:solidFill>
                  <a:schemeClr val="accent5"/>
                </a:solidFill>
                <a:latin typeface="Amazon Ember" panose="02000000000000000000" pitchFamily="2" charset="0"/>
                <a:ea typeface="Amazon Ember" panose="02000000000000000000" pitchFamily="2" charset="0"/>
              </a:rPr>
              <a:t>Regional edge caches</a:t>
            </a:r>
            <a:r>
              <a:rPr lang="en-US" sz="2400" dirty="0">
                <a:latin typeface="Amazon Ember" panose="02000000000000000000" pitchFamily="2" charset="0"/>
                <a:ea typeface="Amazon Ember" panose="02000000000000000000" pitchFamily="2" charset="0"/>
              </a:rPr>
              <a:t> </a:t>
            </a:r>
            <a:r>
              <a:rPr lang="en-US" sz="2400" dirty="0">
                <a:latin typeface="+mn-lt"/>
              </a:rPr>
              <a:t>improve performance by caching content closer to users</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41</a:t>
            </a:fld>
            <a:endParaRPr lang="en-US" dirty="0"/>
          </a:p>
        </p:txBody>
      </p:sp>
    </p:spTree>
    <p:custDataLst>
      <p:tags r:id="rId1"/>
    </p:custDataLst>
    <p:extLst>
      <p:ext uri="{BB962C8B-B14F-4D97-AF65-F5344CB8AC3E}">
        <p14:creationId xmlns:p14="http://schemas.microsoft.com/office/powerpoint/2010/main" val="40779304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 2020, Amazon Web Services, Inc. or its Affiliates. All rights reserved.</a:t>
            </a:r>
            <a:endParaRPr lang="en-US" dirty="0"/>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715000" y="2383829"/>
            <a:ext cx="5767388" cy="2403078"/>
          </a:xfrm>
          <a:prstGeom prst="rect">
            <a:avLst/>
          </a:prstGeom>
        </p:spPr>
      </p:pic>
      <p:sp>
        <p:nvSpPr>
          <p:cNvPr id="2" name="Title 1"/>
          <p:cNvSpPr>
            <a:spLocks noGrp="1"/>
          </p:cNvSpPr>
          <p:nvPr>
            <p:ph type="title"/>
          </p:nvPr>
        </p:nvSpPr>
        <p:spPr/>
        <p:txBody>
          <a:bodyPr>
            <a:noAutofit/>
          </a:bodyPr>
          <a:lstStyle/>
          <a:p>
            <a:r>
              <a:rPr lang="en-US" dirty="0"/>
              <a:t>Course capstone project</a:t>
            </a:r>
            <a:endParaRPr lang="en-US" sz="2000" dirty="0">
              <a:latin typeface="+mj-lt"/>
            </a:endParaRPr>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42</a:t>
            </a:fld>
            <a:endParaRPr lang="en-US" dirty="0"/>
          </a:p>
        </p:txBody>
      </p:sp>
    </p:spTree>
    <p:custDataLst>
      <p:tags r:id="rId1"/>
    </p:custDataLst>
    <p:extLst>
      <p:ext uri="{BB962C8B-B14F-4D97-AF65-F5344CB8AC3E}">
        <p14:creationId xmlns:p14="http://schemas.microsoft.com/office/powerpoint/2010/main" val="158155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a:lstStyle/>
          <a:p>
            <a:r>
              <a:rPr lang="en-US" dirty="0"/>
              <a:t>Module 2: Introducing Cloud Architecting</a:t>
            </a:r>
          </a:p>
          <a:p>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a:lstStyle/>
          <a:p>
            <a:pPr marL="0" indent="0">
              <a:buNone/>
            </a:pPr>
            <a:r>
              <a:rPr lang="en-US" dirty="0"/>
              <a:t>In summary, in this module, you learned how to:</a:t>
            </a:r>
          </a:p>
          <a:p>
            <a:r>
              <a:rPr lang="en-US" sz="2400" dirty="0"/>
              <a:t>Define cloud architecture</a:t>
            </a:r>
          </a:p>
          <a:p>
            <a:r>
              <a:rPr lang="en-US" sz="2400" dirty="0"/>
              <a:t>Describe how to design and evaluate architectures using the AWS Well-Architected Framework</a:t>
            </a:r>
          </a:p>
          <a:p>
            <a:r>
              <a:rPr lang="en-US" sz="2400" dirty="0"/>
              <a:t>Explain best practices for building solutions on AWS </a:t>
            </a:r>
          </a:p>
          <a:p>
            <a:r>
              <a:rPr lang="en-US" sz="2400" dirty="0"/>
              <a:t>Describe how to make informed decisions on where to place AWS resources</a:t>
            </a:r>
            <a:endParaRPr lang="en-US" sz="2600" dirty="0"/>
          </a:p>
        </p:txBody>
      </p:sp>
      <p:sp>
        <p:nvSpPr>
          <p:cNvPr id="3" name="Footer Placeholder 2">
            <a:extLst>
              <a:ext uri="{FF2B5EF4-FFF2-40B4-BE49-F238E27FC236}">
                <a16:creationId xmlns:a16="http://schemas.microsoft.com/office/drawing/2014/main" id="{C6B2E223-EA0C-E54C-AFE4-3B324B5FF5A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44</a:t>
            </a:fld>
            <a:endParaRPr lang="en-US" dirty="0"/>
          </a:p>
        </p:txBody>
      </p:sp>
    </p:spTree>
    <p:custDataLst>
      <p:tags r:id="rId1"/>
    </p:custDataLst>
    <p:extLst>
      <p:ext uri="{BB962C8B-B14F-4D97-AF65-F5344CB8AC3E}">
        <p14:creationId xmlns:p14="http://schemas.microsoft.com/office/powerpoint/2010/main" val="2946459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45</a:t>
            </a:fld>
            <a:endParaRPr lang="en-US" dirty="0"/>
          </a:p>
        </p:txBody>
      </p:sp>
    </p:spTree>
    <p:custDataLst>
      <p:tags r:id="rId1"/>
    </p:custDataLst>
    <p:extLst>
      <p:ext uri="{BB962C8B-B14F-4D97-AF65-F5344CB8AC3E}">
        <p14:creationId xmlns:p14="http://schemas.microsoft.com/office/powerpoint/2010/main" val="172549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latin typeface="+mj-lt"/>
              </a:rPr>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r>
              <a:rPr lang="en-US" dirty="0">
                <a:latin typeface="+mn-lt"/>
                <a:hlinkClick r:id="rId4"/>
              </a:rPr>
              <a:t>AWS Global Infrastructure page</a:t>
            </a:r>
            <a:endParaRPr lang="en-US" dirty="0">
              <a:latin typeface="+mn-lt"/>
            </a:endParaRPr>
          </a:p>
          <a:p>
            <a:r>
              <a:rPr lang="en-US" dirty="0">
                <a:latin typeface="+mn-lt"/>
                <a:hlinkClick r:id="rId5"/>
              </a:rPr>
              <a:t>Interactive AWS Global Infrastructure map</a:t>
            </a:r>
            <a:endParaRPr lang="en-US" dirty="0">
              <a:latin typeface="+mn-lt"/>
              <a:hlinkClick r:id="rId6"/>
            </a:endParaRPr>
          </a:p>
          <a:p>
            <a:r>
              <a:rPr lang="en-US" dirty="0">
                <a:latin typeface="+mn-lt"/>
                <a:hlinkClick r:id="rId6"/>
              </a:rPr>
              <a:t>AWS Well-Architected Framework whitepaper</a:t>
            </a:r>
            <a:endParaRPr lang="en-US" dirty="0">
              <a:latin typeface="+mn-lt"/>
            </a:endParaRPr>
          </a:p>
          <a:p>
            <a:r>
              <a:rPr lang="en-US" dirty="0">
                <a:latin typeface="+mn-lt"/>
                <a:hlinkClick r:id="rId7"/>
              </a:rPr>
              <a:t>Security Pillar whitepaper</a:t>
            </a:r>
            <a:endParaRPr lang="en-US" dirty="0">
              <a:latin typeface="+mn-lt"/>
            </a:endParaRPr>
          </a:p>
          <a:p>
            <a:r>
              <a:rPr lang="en-US" dirty="0">
                <a:latin typeface="+mn-lt"/>
                <a:hlinkClick r:id="rId8"/>
              </a:rPr>
              <a:t>Operational Excellence Pillar whitepaper</a:t>
            </a:r>
            <a:endParaRPr lang="en-US" dirty="0">
              <a:latin typeface="+mn-lt"/>
            </a:endParaRPr>
          </a:p>
          <a:p>
            <a:r>
              <a:rPr lang="en-US" dirty="0">
                <a:latin typeface="+mn-lt"/>
                <a:hlinkClick r:id="rId9"/>
              </a:rPr>
              <a:t>Reliability Pillar whitepaper</a:t>
            </a:r>
            <a:endParaRPr lang="en-US" dirty="0">
              <a:latin typeface="+mn-lt"/>
            </a:endParaRPr>
          </a:p>
          <a:p>
            <a:r>
              <a:rPr lang="en-US" dirty="0">
                <a:latin typeface="+mn-lt"/>
                <a:hlinkClick r:id="rId10"/>
              </a:rPr>
              <a:t>Performance Efficiency Pillar whitepaper</a:t>
            </a:r>
            <a:endParaRPr lang="en-US" dirty="0">
              <a:latin typeface="+mn-lt"/>
            </a:endParaRPr>
          </a:p>
          <a:p>
            <a:r>
              <a:rPr lang="en-US" dirty="0">
                <a:latin typeface="+mn-lt"/>
                <a:hlinkClick r:id="rId11"/>
              </a:rPr>
              <a:t>Cost Optimization Pillar whitepaper</a:t>
            </a:r>
            <a:endParaRPr lang="en-US" dirty="0">
              <a:latin typeface="+mn-lt"/>
            </a:endParaRPr>
          </a:p>
        </p:txBody>
      </p:sp>
      <p:sp>
        <p:nvSpPr>
          <p:cNvPr id="3" name="Footer Placeholder 2">
            <a:extLst>
              <a:ext uri="{FF2B5EF4-FFF2-40B4-BE49-F238E27FC236}">
                <a16:creationId xmlns:a16="http://schemas.microsoft.com/office/drawing/2014/main" id="{0CF1C921-7684-6F4A-AB90-2552DEAF30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46</a:t>
            </a:fld>
            <a:endParaRPr lang="en-US" dirty="0"/>
          </a:p>
        </p:txBody>
      </p:sp>
    </p:spTree>
    <p:custDataLst>
      <p:tags r:id="rId1"/>
    </p:custDataLst>
    <p:extLst>
      <p:ext uri="{BB962C8B-B14F-4D97-AF65-F5344CB8AC3E}">
        <p14:creationId xmlns:p14="http://schemas.microsoft.com/office/powerpoint/2010/main" val="17549571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latin typeface="+mj-lt"/>
              </a:rPr>
              <a:t>Thank you</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2: Introducing Cloud Architecting</a:t>
            </a:r>
          </a:p>
        </p:txBody>
      </p:sp>
      <p:sp>
        <p:nvSpPr>
          <p:cNvPr id="2" name="Title 1"/>
          <p:cNvSpPr>
            <a:spLocks noGrp="1"/>
          </p:cNvSpPr>
          <p:nvPr>
            <p:ph type="title"/>
          </p:nvPr>
        </p:nvSpPr>
        <p:spPr/>
        <p:txBody>
          <a:bodyPr>
            <a:noAutofit/>
          </a:bodyPr>
          <a:lstStyle/>
          <a:p>
            <a:r>
              <a:rPr lang="en-US" sz="4000" dirty="0">
                <a:latin typeface="+mj-lt"/>
              </a:rPr>
              <a:t>Section 1: What is cloud architecting?</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Architectural need</a:t>
            </a:r>
          </a:p>
        </p:txBody>
      </p:sp>
      <p:sp>
        <p:nvSpPr>
          <p:cNvPr id="5" name="Rectangle 4" descr="text box that reads &quot;around 2000, amazon was struggling to make its new shopping website highly available and scalable&quot;.">
            <a:extLst>
              <a:ext uri="{FF2B5EF4-FFF2-40B4-BE49-F238E27FC236}">
                <a16:creationId xmlns:a16="http://schemas.microsoft.com/office/drawing/2014/main" id="{81DEC70D-8A08-3640-BE12-11E9E6A5CB07}"/>
              </a:ext>
            </a:extLst>
          </p:cNvPr>
          <p:cNvSpPr/>
          <p:nvPr/>
        </p:nvSpPr>
        <p:spPr>
          <a:xfrm>
            <a:off x="420579" y="2322398"/>
            <a:ext cx="11412416" cy="1125415"/>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Around 2000, Amazon was struggling to make its </a:t>
            </a:r>
            <a:br>
              <a:rPr lang="en-US" sz="2400" dirty="0">
                <a:solidFill>
                  <a:schemeClr val="tx1"/>
                </a:solidFill>
              </a:rPr>
            </a:br>
            <a:r>
              <a:rPr lang="en-US" sz="2400" dirty="0">
                <a:solidFill>
                  <a:schemeClr val="tx1"/>
                </a:solidFill>
              </a:rPr>
              <a:t>new shopping website highly available and scalable.</a:t>
            </a:r>
          </a:p>
        </p:txBody>
      </p:sp>
      <p:sp>
        <p:nvSpPr>
          <p:cNvPr id="4" name="Footer Placeholder 3">
            <a:extLst>
              <a:ext uri="{FF2B5EF4-FFF2-40B4-BE49-F238E27FC236}">
                <a16:creationId xmlns:a16="http://schemas.microsoft.com/office/drawing/2014/main" id="{A069F8E0-1760-4656-9AF6-B8C3CCD62AE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05415103-75FB-46CC-B197-5E61193274FE}"/>
              </a:ext>
            </a:extLst>
          </p:cNvPr>
          <p:cNvSpPr>
            <a:spLocks noGrp="1"/>
          </p:cNvSpPr>
          <p:nvPr>
            <p:ph type="sldNum" sz="quarter" idx="12"/>
          </p:nvPr>
        </p:nvSpPr>
        <p:spPr/>
        <p:txBody>
          <a:bodyPr/>
          <a:lstStyle/>
          <a:p>
            <a:fld id="{B6A95138-A96E-2F42-A959-2EFD44FE4AB7}" type="slidenum">
              <a:rPr lang="en-US" smtClean="0"/>
              <a:t>6</a:t>
            </a:fld>
            <a:endParaRPr lang="en-US" dirty="0"/>
          </a:p>
        </p:txBody>
      </p:sp>
    </p:spTree>
    <p:custDataLst>
      <p:tags r:id="rId1"/>
    </p:custDataLst>
    <p:extLst>
      <p:ext uri="{BB962C8B-B14F-4D97-AF65-F5344CB8AC3E}">
        <p14:creationId xmlns:p14="http://schemas.microsoft.com/office/powerpoint/2010/main" val="847710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Origins of AWS</a:t>
            </a:r>
          </a:p>
        </p:txBody>
      </p:sp>
      <p:sp>
        <p:nvSpPr>
          <p:cNvPr id="3" name="Content Placeholder 2"/>
          <p:cNvSpPr>
            <a:spLocks noGrp="1"/>
          </p:cNvSpPr>
          <p:nvPr>
            <p:ph idx="1"/>
          </p:nvPr>
        </p:nvSpPr>
        <p:spPr/>
        <p:txBody>
          <a:bodyPr/>
          <a:lstStyle/>
          <a:p>
            <a:r>
              <a:rPr lang="en-US" dirty="0"/>
              <a:t>According to AWS CEO Andy Jassy, at the time, Amazon ecommerce tools were “a jumbled mess”</a:t>
            </a:r>
          </a:p>
          <a:p>
            <a:endParaRPr lang="en-US" dirty="0"/>
          </a:p>
          <a:p>
            <a:pPr lvl="1"/>
            <a:r>
              <a:rPr lang="en-US" dirty="0"/>
              <a:t>Applications and architectures were </a:t>
            </a:r>
            <a:r>
              <a:rPr lang="en-US" dirty="0">
                <a:solidFill>
                  <a:schemeClr val="accent5"/>
                </a:solidFill>
                <a:latin typeface="Amazon Ember" panose="02000000000000000000" pitchFamily="2" charset="0"/>
                <a:ea typeface="Amazon Ember" panose="02000000000000000000" pitchFamily="2" charset="0"/>
              </a:rPr>
              <a:t>built without proper planning</a:t>
            </a:r>
            <a:endParaRPr lang="en-US" dirty="0">
              <a:latin typeface="Amazon Ember" panose="02000000000000000000" pitchFamily="2" charset="0"/>
              <a:ea typeface="Amazon Ember" panose="02000000000000000000" pitchFamily="2" charset="0"/>
            </a:endParaRPr>
          </a:p>
          <a:p>
            <a:pPr lvl="1"/>
            <a:endParaRPr lang="en-US" dirty="0"/>
          </a:p>
          <a:p>
            <a:pPr lvl="1"/>
            <a:r>
              <a:rPr lang="en-US" dirty="0"/>
              <a:t>It was </a:t>
            </a:r>
            <a:r>
              <a:rPr lang="en-US" dirty="0">
                <a:solidFill>
                  <a:schemeClr val="accent5"/>
                </a:solidFill>
                <a:latin typeface="Amazon Ember" panose="02000000000000000000" pitchFamily="2" charset="0"/>
                <a:ea typeface="Amazon Ember" panose="02000000000000000000" pitchFamily="2" charset="0"/>
              </a:rPr>
              <a:t>difficult to separate services </a:t>
            </a:r>
            <a:r>
              <a:rPr lang="en-US" dirty="0"/>
              <a:t>from each other</a:t>
            </a:r>
          </a:p>
          <a:p>
            <a:endParaRPr lang="en-US" dirty="0"/>
          </a:p>
          <a:p>
            <a:r>
              <a:rPr lang="en-US" dirty="0">
                <a:latin typeface="Amazon Ember" panose="02000000000000000000" pitchFamily="2" charset="0"/>
                <a:ea typeface="Amazon Ember" panose="02000000000000000000" pitchFamily="2" charset="0"/>
              </a:rPr>
              <a:t>Solution:</a:t>
            </a:r>
            <a:r>
              <a:rPr lang="en-US" dirty="0"/>
              <a:t> Amazon created a set of well-documented APIs, which became the company’s standard for service development</a:t>
            </a:r>
          </a:p>
        </p:txBody>
      </p:sp>
      <p:sp>
        <p:nvSpPr>
          <p:cNvPr id="4" name="Footer Placeholder 3">
            <a:extLst>
              <a:ext uri="{FF2B5EF4-FFF2-40B4-BE49-F238E27FC236}">
                <a16:creationId xmlns:a16="http://schemas.microsoft.com/office/drawing/2014/main" id="{7DEE0B42-D578-462D-843B-1AAF524255B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BEB0813E-46C9-4CEF-88E4-B03A7D4D06C7}"/>
              </a:ext>
            </a:extLst>
          </p:cNvPr>
          <p:cNvSpPr>
            <a:spLocks noGrp="1"/>
          </p:cNvSpPr>
          <p:nvPr>
            <p:ph type="sldNum" sz="quarter" idx="12"/>
          </p:nvPr>
        </p:nvSpPr>
        <p:spPr/>
        <p:txBody>
          <a:bodyPr/>
          <a:lstStyle/>
          <a:p>
            <a:fld id="{B6A95138-A96E-2F42-A959-2EFD44FE4AB7}" type="slidenum">
              <a:rPr lang="en-US" smtClean="0"/>
              <a:pPr/>
              <a:t>7</a:t>
            </a:fld>
            <a:endParaRPr lang="en-US" dirty="0"/>
          </a:p>
        </p:txBody>
      </p:sp>
    </p:spTree>
    <p:custDataLst>
      <p:tags r:id="rId1"/>
    </p:custDataLst>
    <p:extLst>
      <p:ext uri="{BB962C8B-B14F-4D97-AF65-F5344CB8AC3E}">
        <p14:creationId xmlns:p14="http://schemas.microsoft.com/office/powerpoint/2010/main" val="3587728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persisted</a:t>
            </a:r>
          </a:p>
        </p:txBody>
      </p:sp>
      <p:sp>
        <p:nvSpPr>
          <p:cNvPr id="3" name="Content Placeholder 2"/>
          <p:cNvSpPr>
            <a:spLocks noGrp="1"/>
          </p:cNvSpPr>
          <p:nvPr>
            <p:ph idx="1"/>
          </p:nvPr>
        </p:nvSpPr>
        <p:spPr/>
        <p:txBody>
          <a:bodyPr/>
          <a:lstStyle/>
          <a:p>
            <a:r>
              <a:rPr lang="en-US" dirty="0"/>
              <a:t>Amazon still struggled to build applications quickly.</a:t>
            </a:r>
          </a:p>
          <a:p>
            <a:endParaRPr lang="en-US" dirty="0"/>
          </a:p>
          <a:p>
            <a:pPr lvl="1"/>
            <a:r>
              <a:rPr lang="en-US" dirty="0"/>
              <a:t>Database, compute, and storage components took </a:t>
            </a:r>
            <a:r>
              <a:rPr lang="en-US" dirty="0">
                <a:solidFill>
                  <a:schemeClr val="accent5"/>
                </a:solidFill>
                <a:latin typeface="Amazon Ember" panose="02000000000000000000" pitchFamily="2" charset="0"/>
                <a:ea typeface="Amazon Ember" panose="02000000000000000000" pitchFamily="2" charset="0"/>
              </a:rPr>
              <a:t>3 months</a:t>
            </a:r>
            <a:r>
              <a:rPr lang="en-US" dirty="0">
                <a:solidFill>
                  <a:schemeClr val="accent5"/>
                </a:solidFill>
              </a:rPr>
              <a:t> </a:t>
            </a:r>
            <a:r>
              <a:rPr lang="en-US" dirty="0"/>
              <a:t>to build.</a:t>
            </a:r>
          </a:p>
          <a:p>
            <a:pPr lvl="1"/>
            <a:endParaRPr lang="en-US" dirty="0"/>
          </a:p>
          <a:p>
            <a:pPr lvl="1"/>
            <a:r>
              <a:rPr lang="en-US" dirty="0"/>
              <a:t>Each team built their own resources, with </a:t>
            </a:r>
            <a:r>
              <a:rPr lang="en-US" dirty="0">
                <a:solidFill>
                  <a:schemeClr val="accent5"/>
                </a:solidFill>
                <a:latin typeface="Amazon Ember" panose="02000000000000000000" pitchFamily="2" charset="0"/>
                <a:ea typeface="Amazon Ember" panose="02000000000000000000" pitchFamily="2" charset="0"/>
              </a:rPr>
              <a:t>no planning for scalability or re-usability</a:t>
            </a:r>
            <a:r>
              <a:rPr lang="en-US" dirty="0">
                <a:latin typeface="+mn-lt"/>
                <a:ea typeface="Amazon Ember" panose="02000000000000000000" pitchFamily="2" charset="0"/>
              </a:rPr>
              <a:t>.</a:t>
            </a:r>
          </a:p>
          <a:p>
            <a:pPr lvl="1"/>
            <a:endParaRPr lang="en-US" dirty="0"/>
          </a:p>
          <a:p>
            <a:r>
              <a:rPr lang="en-US" dirty="0">
                <a:latin typeface="Amazon Ember" panose="02000000000000000000" pitchFamily="2" charset="0"/>
                <a:ea typeface="Amazon Ember" panose="02000000000000000000" pitchFamily="2" charset="0"/>
              </a:rPr>
              <a:t>Solution: </a:t>
            </a:r>
            <a:r>
              <a:rPr lang="en-US" dirty="0"/>
              <a:t>Amazon built internal services to create highly available, scalable, and reliable architectures on top of its infrastructure. In 2006, Amazon started selling these services as AWS.</a:t>
            </a:r>
          </a:p>
          <a:p>
            <a:pPr lvl="1"/>
            <a:endParaRPr lang="en-US" dirty="0"/>
          </a:p>
        </p:txBody>
      </p:sp>
      <p:sp>
        <p:nvSpPr>
          <p:cNvPr id="4" name="Footer Placeholder 3">
            <a:extLst>
              <a:ext uri="{FF2B5EF4-FFF2-40B4-BE49-F238E27FC236}">
                <a16:creationId xmlns:a16="http://schemas.microsoft.com/office/drawing/2014/main" id="{CF876E31-9CC6-47D4-BCC3-0CDBC513E75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D0FC3A2C-574E-40B2-8260-BCF67A9D3E8A}"/>
              </a:ext>
            </a:extLst>
          </p:cNvPr>
          <p:cNvSpPr>
            <a:spLocks noGrp="1"/>
          </p:cNvSpPr>
          <p:nvPr>
            <p:ph type="sldNum" sz="quarter" idx="12"/>
          </p:nvPr>
        </p:nvSpPr>
        <p:spPr/>
        <p:txBody>
          <a:bodyPr/>
          <a:lstStyle/>
          <a:p>
            <a:fld id="{B6A95138-A96E-2F42-A959-2EFD44FE4AB7}" type="slidenum">
              <a:rPr lang="en-US" smtClean="0"/>
              <a:pPr/>
              <a:t>8</a:t>
            </a:fld>
            <a:endParaRPr lang="en-US" dirty="0"/>
          </a:p>
        </p:txBody>
      </p:sp>
    </p:spTree>
    <p:custDataLst>
      <p:tags r:id="rId1"/>
    </p:custDataLst>
    <p:extLst>
      <p:ext uri="{BB962C8B-B14F-4D97-AF65-F5344CB8AC3E}">
        <p14:creationId xmlns:p14="http://schemas.microsoft.com/office/powerpoint/2010/main" val="2686336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69B8D-1E59-40D5-A868-5455B90F68C3}"/>
              </a:ext>
            </a:extLst>
          </p:cNvPr>
          <p:cNvSpPr>
            <a:spLocks noGrp="1"/>
          </p:cNvSpPr>
          <p:nvPr>
            <p:ph type="title"/>
          </p:nvPr>
        </p:nvSpPr>
        <p:spPr/>
        <p:txBody>
          <a:bodyPr/>
          <a:lstStyle/>
          <a:p>
            <a:r>
              <a:rPr lang="en-US" dirty="0"/>
              <a:t>Cloud architecture</a:t>
            </a:r>
          </a:p>
        </p:txBody>
      </p:sp>
      <p:grpSp>
        <p:nvGrpSpPr>
          <p:cNvPr id="17" name="Group 16" descr="cartoon of an architect wearing a hardhat thinking about the blueprint of a structure, standing between a customer (the decision maker) and the building crew (the delivery team). The delivery team is in front of a house with a tree.">
            <a:extLst>
              <a:ext uri="{FF2B5EF4-FFF2-40B4-BE49-F238E27FC236}">
                <a16:creationId xmlns:a16="http://schemas.microsoft.com/office/drawing/2014/main" id="{3F3FC9D5-B3B4-4F1F-9A17-3AD48FC575CA}"/>
              </a:ext>
            </a:extLst>
          </p:cNvPr>
          <p:cNvGrpSpPr/>
          <p:nvPr/>
        </p:nvGrpSpPr>
        <p:grpSpPr>
          <a:xfrm>
            <a:off x="23009" y="1154835"/>
            <a:ext cx="11800411" cy="5386852"/>
            <a:chOff x="23009" y="1154835"/>
            <a:chExt cx="11800411" cy="5386852"/>
          </a:xfrm>
        </p:grpSpPr>
        <p:grpSp>
          <p:nvGrpSpPr>
            <p:cNvPr id="5" name="Group 4">
              <a:extLst>
                <a:ext uri="{FF2B5EF4-FFF2-40B4-BE49-F238E27FC236}">
                  <a16:creationId xmlns:a16="http://schemas.microsoft.com/office/drawing/2014/main" id="{375A57F3-FAB2-4521-807A-C23F3569ADB1}"/>
                </a:ext>
              </a:extLst>
            </p:cNvPr>
            <p:cNvGrpSpPr/>
            <p:nvPr/>
          </p:nvGrpSpPr>
          <p:grpSpPr>
            <a:xfrm>
              <a:off x="23009" y="4005977"/>
              <a:ext cx="3666581" cy="2532935"/>
              <a:chOff x="23009" y="4005977"/>
              <a:chExt cx="3666581" cy="2532935"/>
            </a:xfrm>
          </p:grpSpPr>
          <p:grpSp>
            <p:nvGrpSpPr>
              <p:cNvPr id="82" name="Group 81" descr="person icon representing the customer.">
                <a:extLst>
                  <a:ext uri="{FF2B5EF4-FFF2-40B4-BE49-F238E27FC236}">
                    <a16:creationId xmlns:a16="http://schemas.microsoft.com/office/drawing/2014/main" id="{5A02D569-EEEE-4807-9FF3-68C3AC0DB1E4}"/>
                  </a:ext>
                </a:extLst>
              </p:cNvPr>
              <p:cNvGrpSpPr/>
              <p:nvPr/>
            </p:nvGrpSpPr>
            <p:grpSpPr>
              <a:xfrm>
                <a:off x="2031765" y="5224327"/>
                <a:ext cx="1657825" cy="1314585"/>
                <a:chOff x="3818388" y="4186283"/>
                <a:chExt cx="1657825" cy="1314585"/>
              </a:xfrm>
            </p:grpSpPr>
            <p:pic>
              <p:nvPicPr>
                <p:cNvPr id="87" name="Graphic 86">
                  <a:extLst>
                    <a:ext uri="{FF2B5EF4-FFF2-40B4-BE49-F238E27FC236}">
                      <a16:creationId xmlns:a16="http://schemas.microsoft.com/office/drawing/2014/main" id="{115A2892-51FD-44EA-8313-BAC95E544FD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4280" y="4186283"/>
                  <a:ext cx="706041" cy="706041"/>
                </a:xfrm>
                <a:prstGeom prst="rect">
                  <a:avLst/>
                </a:prstGeom>
              </p:spPr>
            </p:pic>
            <p:sp>
              <p:nvSpPr>
                <p:cNvPr id="92" name="TextBox 91">
                  <a:extLst>
                    <a:ext uri="{FF2B5EF4-FFF2-40B4-BE49-F238E27FC236}">
                      <a16:creationId xmlns:a16="http://schemas.microsoft.com/office/drawing/2014/main" id="{D9C4836F-7712-4E26-AAE6-03AD2F71FB40}"/>
                    </a:ext>
                  </a:extLst>
                </p:cNvPr>
                <p:cNvSpPr txBox="1"/>
                <p:nvPr/>
              </p:nvSpPr>
              <p:spPr>
                <a:xfrm>
                  <a:off x="3818388" y="4916093"/>
                  <a:ext cx="1657825"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Customer</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(Decision maker)</a:t>
                  </a:r>
                </a:p>
              </p:txBody>
            </p:sp>
          </p:grpSp>
          <p:sp>
            <p:nvSpPr>
              <p:cNvPr id="18" name="Speech Bubble: Oval 17">
                <a:extLst>
                  <a:ext uri="{FF2B5EF4-FFF2-40B4-BE49-F238E27FC236}">
                    <a16:creationId xmlns:a16="http://schemas.microsoft.com/office/drawing/2014/main" id="{268F0EE4-226F-4871-8D72-17A50FAB14EC}"/>
                  </a:ext>
                </a:extLst>
              </p:cNvPr>
              <p:cNvSpPr/>
              <p:nvPr/>
            </p:nvSpPr>
            <p:spPr>
              <a:xfrm>
                <a:off x="23009" y="4005977"/>
                <a:ext cx="3081634" cy="1256813"/>
              </a:xfrm>
              <a:prstGeom prst="wedgeEllipseCallout">
                <a:avLst>
                  <a:gd name="adj1" fmla="val 34098"/>
                  <a:gd name="adj2" fmla="val 60952"/>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These are my business goals and requirements…</a:t>
                </a:r>
              </a:p>
            </p:txBody>
          </p:sp>
        </p:grpSp>
        <p:grpSp>
          <p:nvGrpSpPr>
            <p:cNvPr id="29" name="Group 28" descr="right-facing arrow on top of a left-facing arrow.">
              <a:extLst>
                <a:ext uri="{FF2B5EF4-FFF2-40B4-BE49-F238E27FC236}">
                  <a16:creationId xmlns:a16="http://schemas.microsoft.com/office/drawing/2014/main" id="{CCED7679-6371-4A1D-AB66-E96A73BDAC20}"/>
                </a:ext>
              </a:extLst>
            </p:cNvPr>
            <p:cNvGrpSpPr/>
            <p:nvPr/>
          </p:nvGrpSpPr>
          <p:grpSpPr>
            <a:xfrm>
              <a:off x="3543812" y="5535835"/>
              <a:ext cx="1188720" cy="323994"/>
              <a:chOff x="3492110" y="5535835"/>
              <a:chExt cx="1188720" cy="323994"/>
            </a:xfrm>
          </p:grpSpPr>
          <p:cxnSp>
            <p:nvCxnSpPr>
              <p:cNvPr id="28" name="Straight Arrow Connector 27">
                <a:extLst>
                  <a:ext uri="{FF2B5EF4-FFF2-40B4-BE49-F238E27FC236}">
                    <a16:creationId xmlns:a16="http://schemas.microsoft.com/office/drawing/2014/main" id="{ADEE171F-D24E-4C8A-849E-3921C6B0D9A2}"/>
                  </a:ext>
                </a:extLst>
              </p:cNvPr>
              <p:cNvCxnSpPr/>
              <p:nvPr/>
            </p:nvCxnSpPr>
            <p:spPr>
              <a:xfrm>
                <a:off x="3492110" y="5535835"/>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0FE69EC-9906-4CFB-B60E-A2286C58E40E}"/>
                  </a:ext>
                </a:extLst>
              </p:cNvPr>
              <p:cNvCxnSpPr>
                <a:cxnSpLocks/>
              </p:cNvCxnSpPr>
              <p:nvPr/>
            </p:nvCxnSpPr>
            <p:spPr>
              <a:xfrm flipH="1">
                <a:off x="3492110" y="5859829"/>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B4773604-9A54-473C-A089-A3FBE0BB0C53}"/>
                </a:ext>
              </a:extLst>
            </p:cNvPr>
            <p:cNvGrpSpPr/>
            <p:nvPr/>
          </p:nvGrpSpPr>
          <p:grpSpPr>
            <a:xfrm>
              <a:off x="2438321" y="1154835"/>
              <a:ext cx="4671817" cy="5326179"/>
              <a:chOff x="2438321" y="1154835"/>
              <a:chExt cx="4671817" cy="5326179"/>
            </a:xfrm>
          </p:grpSpPr>
          <p:grpSp>
            <p:nvGrpSpPr>
              <p:cNvPr id="62" name="Group 61">
                <a:extLst>
                  <a:ext uri="{FF2B5EF4-FFF2-40B4-BE49-F238E27FC236}">
                    <a16:creationId xmlns:a16="http://schemas.microsoft.com/office/drawing/2014/main" id="{38B9F333-F099-4767-9D2F-6AE6A95E3037}"/>
                  </a:ext>
                  <a:ext uri="{C183D7F6-B498-43B3-948B-1728B52AA6E4}">
                    <adec:decorative xmlns:adec="http://schemas.microsoft.com/office/drawing/2017/decorative" val="1"/>
                  </a:ext>
                </a:extLst>
              </p:cNvPr>
              <p:cNvGrpSpPr/>
              <p:nvPr/>
            </p:nvGrpSpPr>
            <p:grpSpPr>
              <a:xfrm>
                <a:off x="3267924" y="1757530"/>
                <a:ext cx="2640671" cy="2206350"/>
                <a:chOff x="930442" y="1796716"/>
                <a:chExt cx="4876800" cy="4074695"/>
              </a:xfrm>
            </p:grpSpPr>
            <p:sp>
              <p:nvSpPr>
                <p:cNvPr id="3" name="Rectangle 2">
                  <a:extLst>
                    <a:ext uri="{FF2B5EF4-FFF2-40B4-BE49-F238E27FC236}">
                      <a16:creationId xmlns:a16="http://schemas.microsoft.com/office/drawing/2014/main" id="{1FEC1431-33C2-4F42-ACB0-106B4238B03E}"/>
                    </a:ext>
                  </a:extLst>
                </p:cNvPr>
                <p:cNvSpPr/>
                <p:nvPr/>
              </p:nvSpPr>
              <p:spPr>
                <a:xfrm>
                  <a:off x="930442" y="1796716"/>
                  <a:ext cx="4876800" cy="4074695"/>
                </a:xfrm>
                <a:prstGeom prst="rect">
                  <a:avLst/>
                </a:prstGeom>
                <a:solidFill>
                  <a:srgbClr val="2D75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ED2E2A6-043F-4EC3-A876-28483F78074B}"/>
                    </a:ext>
                  </a:extLst>
                </p:cNvPr>
                <p:cNvSpPr/>
                <p:nvPr/>
              </p:nvSpPr>
              <p:spPr>
                <a:xfrm>
                  <a:off x="1626341" y="4459705"/>
                  <a:ext cx="1277280"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3E8F208-B276-4CBF-BC35-431E77BF5729}"/>
                    </a:ext>
                  </a:extLst>
                </p:cNvPr>
                <p:cNvSpPr/>
                <p:nvPr/>
              </p:nvSpPr>
              <p:spPr>
                <a:xfrm>
                  <a:off x="2165683" y="3449052"/>
                  <a:ext cx="737937"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C2A660B-11D5-4BD0-B3A8-7FCA641ECE0B}"/>
                    </a:ext>
                  </a:extLst>
                </p:cNvPr>
                <p:cNvSpPr/>
                <p:nvPr/>
              </p:nvSpPr>
              <p:spPr>
                <a:xfrm>
                  <a:off x="2165684" y="2438399"/>
                  <a:ext cx="737937"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536843D-1233-4CED-A1A9-40649766F4D7}"/>
                    </a:ext>
                  </a:extLst>
                </p:cNvPr>
                <p:cNvSpPr/>
                <p:nvPr/>
              </p:nvSpPr>
              <p:spPr>
                <a:xfrm>
                  <a:off x="2903621" y="2438401"/>
                  <a:ext cx="737937"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8B6E06F-D799-4DBB-B873-DC8F3C3CEEB1}"/>
                    </a:ext>
                  </a:extLst>
                </p:cNvPr>
                <p:cNvSpPr/>
                <p:nvPr/>
              </p:nvSpPr>
              <p:spPr>
                <a:xfrm>
                  <a:off x="3665621" y="2438398"/>
                  <a:ext cx="737937"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C81100-7275-450D-96CF-B8F5D9EC14DE}"/>
                    </a:ext>
                  </a:extLst>
                </p:cNvPr>
                <p:cNvSpPr/>
                <p:nvPr/>
              </p:nvSpPr>
              <p:spPr>
                <a:xfrm rot="5400000">
                  <a:off x="3974431" y="2891590"/>
                  <a:ext cx="2021304" cy="111492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D355311-665B-47B5-A6FF-EB384FCF9175}"/>
                    </a:ext>
                  </a:extLst>
                </p:cNvPr>
                <p:cNvSpPr/>
                <p:nvPr/>
              </p:nvSpPr>
              <p:spPr>
                <a:xfrm>
                  <a:off x="2895600" y="4459702"/>
                  <a:ext cx="2646946"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288E0A73-3321-4D7F-9FE4-280CDD00AD6E}"/>
                    </a:ext>
                  </a:extLst>
                </p:cNvPr>
                <p:cNvCxnSpPr>
                  <a:cxnSpLocks/>
                </p:cNvCxnSpPr>
                <p:nvPr/>
              </p:nvCxnSpPr>
              <p:spPr>
                <a:xfrm flipV="1">
                  <a:off x="1467852" y="2438402"/>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52B5A4A-4CAC-47AF-8ECD-A5D536FF8673}"/>
                    </a:ext>
                  </a:extLst>
                </p:cNvPr>
                <p:cNvCxnSpPr>
                  <a:cxnSpLocks/>
                </p:cNvCxnSpPr>
                <p:nvPr/>
              </p:nvCxnSpPr>
              <p:spPr>
                <a:xfrm flipV="1">
                  <a:off x="1467852" y="2730001"/>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D7D6622-FD61-4AAA-AD02-6FE6452C2AB8}"/>
                    </a:ext>
                  </a:extLst>
                </p:cNvPr>
                <p:cNvCxnSpPr>
                  <a:cxnSpLocks/>
                </p:cNvCxnSpPr>
                <p:nvPr/>
              </p:nvCxnSpPr>
              <p:spPr>
                <a:xfrm flipV="1">
                  <a:off x="1467852" y="3021600"/>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57E9687-9EC9-41D4-A201-EA9757F80CD1}"/>
                    </a:ext>
                  </a:extLst>
                </p:cNvPr>
                <p:cNvCxnSpPr>
                  <a:cxnSpLocks/>
                </p:cNvCxnSpPr>
                <p:nvPr/>
              </p:nvCxnSpPr>
              <p:spPr>
                <a:xfrm flipV="1">
                  <a:off x="1467852" y="3313199"/>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7FD2779-7A6F-4CA5-A966-F2A9FF2AA296}"/>
                    </a:ext>
                  </a:extLst>
                </p:cNvPr>
                <p:cNvCxnSpPr>
                  <a:cxnSpLocks/>
                </p:cNvCxnSpPr>
                <p:nvPr/>
              </p:nvCxnSpPr>
              <p:spPr>
                <a:xfrm flipV="1">
                  <a:off x="1467852" y="3604798"/>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44EF688-FD84-45A3-B8BA-D79B8869824A}"/>
                    </a:ext>
                  </a:extLst>
                </p:cNvPr>
                <p:cNvCxnSpPr>
                  <a:cxnSpLocks/>
                </p:cNvCxnSpPr>
                <p:nvPr/>
              </p:nvCxnSpPr>
              <p:spPr>
                <a:xfrm flipV="1">
                  <a:off x="1467852" y="3896395"/>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1947F857-4253-42E4-B6AF-84CAB4F5060C}"/>
                    </a:ext>
                  </a:extLst>
                </p:cNvPr>
                <p:cNvGrpSpPr/>
                <p:nvPr/>
              </p:nvGrpSpPr>
              <p:grpSpPr>
                <a:xfrm rot="16200000">
                  <a:off x="1076825" y="4766433"/>
                  <a:ext cx="701842" cy="397189"/>
                  <a:chOff x="8309811" y="3303429"/>
                  <a:chExt cx="701842" cy="397189"/>
                </a:xfrm>
                <a:noFill/>
              </p:grpSpPr>
              <p:sp>
                <p:nvSpPr>
                  <p:cNvPr id="38" name="Freeform: Shape 37">
                    <a:extLst>
                      <a:ext uri="{FF2B5EF4-FFF2-40B4-BE49-F238E27FC236}">
                        <a16:creationId xmlns:a16="http://schemas.microsoft.com/office/drawing/2014/main" id="{F2414E53-2A79-4CFF-A287-C0ACF66B2153}"/>
                      </a:ext>
                    </a:extLst>
                  </p:cNvPr>
                  <p:cNvSpPr/>
                  <p:nvPr/>
                </p:nvSpPr>
                <p:spPr>
                  <a:xfrm rot="10800000">
                    <a:off x="8671507" y="3303429"/>
                    <a:ext cx="340146" cy="397189"/>
                  </a:xfrm>
                  <a:custGeom>
                    <a:avLst/>
                    <a:gdLst>
                      <a:gd name="connsiteX0" fmla="*/ 0 w 465221"/>
                      <a:gd name="connsiteY0" fmla="*/ 0 h 543239"/>
                      <a:gd name="connsiteX1" fmla="*/ 463349 w 465221"/>
                      <a:gd name="connsiteY1" fmla="*/ 0 h 543239"/>
                      <a:gd name="connsiteX2" fmla="*/ 465221 w 465221"/>
                      <a:gd name="connsiteY2" fmla="*/ 21220 h 543239"/>
                      <a:gd name="connsiteX3" fmla="*/ 43322 w 465221"/>
                      <a:gd name="connsiteY3" fmla="*/ 538872 h 543239"/>
                      <a:gd name="connsiteX4" fmla="*/ 0 w 465221"/>
                      <a:gd name="connsiteY4" fmla="*/ 543239 h 543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21" h="543239">
                        <a:moveTo>
                          <a:pt x="0" y="0"/>
                        </a:moveTo>
                        <a:lnTo>
                          <a:pt x="463349" y="0"/>
                        </a:lnTo>
                        <a:lnTo>
                          <a:pt x="465221" y="21220"/>
                        </a:lnTo>
                        <a:cubicBezTo>
                          <a:pt x="465221" y="276563"/>
                          <a:pt x="284099" y="489602"/>
                          <a:pt x="43322" y="538872"/>
                        </a:cubicBezTo>
                        <a:lnTo>
                          <a:pt x="0" y="543239"/>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56DC23D2-92D4-4B52-B72D-3858BF97B5F2}"/>
                      </a:ext>
                    </a:extLst>
                  </p:cNvPr>
                  <p:cNvSpPr/>
                  <p:nvPr/>
                </p:nvSpPr>
                <p:spPr>
                  <a:xfrm rot="10800000" flipH="1">
                    <a:off x="8309811" y="3303429"/>
                    <a:ext cx="340146" cy="397189"/>
                  </a:xfrm>
                  <a:custGeom>
                    <a:avLst/>
                    <a:gdLst>
                      <a:gd name="connsiteX0" fmla="*/ 0 w 465221"/>
                      <a:gd name="connsiteY0" fmla="*/ 0 h 543239"/>
                      <a:gd name="connsiteX1" fmla="*/ 463349 w 465221"/>
                      <a:gd name="connsiteY1" fmla="*/ 0 h 543239"/>
                      <a:gd name="connsiteX2" fmla="*/ 465221 w 465221"/>
                      <a:gd name="connsiteY2" fmla="*/ 21220 h 543239"/>
                      <a:gd name="connsiteX3" fmla="*/ 43322 w 465221"/>
                      <a:gd name="connsiteY3" fmla="*/ 538872 h 543239"/>
                      <a:gd name="connsiteX4" fmla="*/ 0 w 465221"/>
                      <a:gd name="connsiteY4" fmla="*/ 543239 h 543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21" h="543239">
                        <a:moveTo>
                          <a:pt x="0" y="0"/>
                        </a:moveTo>
                        <a:lnTo>
                          <a:pt x="463349" y="0"/>
                        </a:lnTo>
                        <a:lnTo>
                          <a:pt x="465221" y="21220"/>
                        </a:lnTo>
                        <a:cubicBezTo>
                          <a:pt x="465221" y="276563"/>
                          <a:pt x="284099" y="489602"/>
                          <a:pt x="43322" y="538872"/>
                        </a:cubicBezTo>
                        <a:lnTo>
                          <a:pt x="0" y="543239"/>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Freeform: Shape 41">
                  <a:extLst>
                    <a:ext uri="{FF2B5EF4-FFF2-40B4-BE49-F238E27FC236}">
                      <a16:creationId xmlns:a16="http://schemas.microsoft.com/office/drawing/2014/main" id="{75841223-DD34-4995-A161-1F05C1457812}"/>
                    </a:ext>
                  </a:extLst>
                </p:cNvPr>
                <p:cNvSpPr/>
                <p:nvPr/>
              </p:nvSpPr>
              <p:spPr>
                <a:xfrm rot="10800000">
                  <a:off x="2428746" y="3032019"/>
                  <a:ext cx="340146" cy="397189"/>
                </a:xfrm>
                <a:custGeom>
                  <a:avLst/>
                  <a:gdLst>
                    <a:gd name="connsiteX0" fmla="*/ 0 w 465221"/>
                    <a:gd name="connsiteY0" fmla="*/ 0 h 543239"/>
                    <a:gd name="connsiteX1" fmla="*/ 463349 w 465221"/>
                    <a:gd name="connsiteY1" fmla="*/ 0 h 543239"/>
                    <a:gd name="connsiteX2" fmla="*/ 465221 w 465221"/>
                    <a:gd name="connsiteY2" fmla="*/ 21220 h 543239"/>
                    <a:gd name="connsiteX3" fmla="*/ 43322 w 465221"/>
                    <a:gd name="connsiteY3" fmla="*/ 538872 h 543239"/>
                    <a:gd name="connsiteX4" fmla="*/ 0 w 465221"/>
                    <a:gd name="connsiteY4" fmla="*/ 543239 h 543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21" h="543239">
                      <a:moveTo>
                        <a:pt x="0" y="0"/>
                      </a:moveTo>
                      <a:lnTo>
                        <a:pt x="463349" y="0"/>
                      </a:lnTo>
                      <a:lnTo>
                        <a:pt x="465221" y="21220"/>
                      </a:lnTo>
                      <a:cubicBezTo>
                        <a:pt x="465221" y="276563"/>
                        <a:pt x="284099" y="489602"/>
                        <a:pt x="43322" y="538872"/>
                      </a:cubicBezTo>
                      <a:lnTo>
                        <a:pt x="0" y="5432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C605BF5B-B342-4A61-9AB3-3A963F68D045}"/>
                    </a:ext>
                  </a:extLst>
                </p:cNvPr>
                <p:cNvSpPr/>
                <p:nvPr/>
              </p:nvSpPr>
              <p:spPr>
                <a:xfrm>
                  <a:off x="4427620" y="2438402"/>
                  <a:ext cx="737937" cy="2915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2A048202-9970-4EEA-A8EF-B479281BB600}"/>
                    </a:ext>
                  </a:extLst>
                </p:cNvPr>
                <p:cNvSpPr/>
                <p:nvPr/>
              </p:nvSpPr>
              <p:spPr>
                <a:xfrm>
                  <a:off x="2861582" y="4614106"/>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FEF1EB64-FA58-401C-B290-1079AF357DE6}"/>
                    </a:ext>
                  </a:extLst>
                </p:cNvPr>
                <p:cNvSpPr/>
                <p:nvPr/>
              </p:nvSpPr>
              <p:spPr>
                <a:xfrm>
                  <a:off x="5478521" y="3514017"/>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7091250A-7FF3-4E4B-905E-3292E0F7ACB9}"/>
                    </a:ext>
                  </a:extLst>
                </p:cNvPr>
                <p:cNvSpPr/>
                <p:nvPr/>
              </p:nvSpPr>
              <p:spPr>
                <a:xfrm>
                  <a:off x="5478521" y="2655767"/>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71EFD9EC-6E44-4431-B2DA-C60ADBDDC53B}"/>
                    </a:ext>
                  </a:extLst>
                </p:cNvPr>
                <p:cNvSpPr/>
                <p:nvPr/>
              </p:nvSpPr>
              <p:spPr>
                <a:xfrm>
                  <a:off x="5478521" y="4636968"/>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D81067E3-BDBF-45F0-AAC3-71C0087E7F9B}"/>
                    </a:ext>
                  </a:extLst>
                </p:cNvPr>
                <p:cNvSpPr/>
                <p:nvPr/>
              </p:nvSpPr>
              <p:spPr>
                <a:xfrm>
                  <a:off x="2117702" y="3554123"/>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6A811AC1-5108-4091-B5B6-8B67DDE16AF5}"/>
                    </a:ext>
                  </a:extLst>
                </p:cNvPr>
                <p:cNvSpPr/>
                <p:nvPr/>
              </p:nvSpPr>
              <p:spPr>
                <a:xfrm>
                  <a:off x="2117702" y="2599621"/>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34CAFB0E-75AC-431B-9213-3B34D77A4F15}"/>
                    </a:ext>
                  </a:extLst>
                </p:cNvPr>
                <p:cNvSpPr/>
                <p:nvPr/>
              </p:nvSpPr>
              <p:spPr>
                <a:xfrm rot="16200000">
                  <a:off x="3997754" y="2227529"/>
                  <a:ext cx="9144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9D576024-1A36-44BC-B2FF-64321F6B6F46}"/>
                    </a:ext>
                  </a:extLst>
                </p:cNvPr>
                <p:cNvSpPr/>
                <p:nvPr/>
              </p:nvSpPr>
              <p:spPr>
                <a:xfrm rot="16200000">
                  <a:off x="3636006" y="491538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FD36BC6B-9899-41CD-9AA8-B05FD78BC718}"/>
                    </a:ext>
                  </a:extLst>
                </p:cNvPr>
                <p:cNvSpPr/>
                <p:nvPr/>
              </p:nvSpPr>
              <p:spPr>
                <a:xfrm>
                  <a:off x="4403558" y="5145875"/>
                  <a:ext cx="1047548" cy="272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DDB4D7C-0BA6-4A9F-9D5A-AA33DD5F1434}"/>
                    </a:ext>
                  </a:extLst>
                </p:cNvPr>
                <p:cNvSpPr/>
                <p:nvPr/>
              </p:nvSpPr>
              <p:spPr>
                <a:xfrm>
                  <a:off x="3601596" y="2623685"/>
                  <a:ext cx="9144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6C04D3B3-0891-49F6-A894-97D1442AC606}"/>
                    </a:ext>
                  </a:extLst>
                </p:cNvPr>
                <p:cNvSpPr/>
                <p:nvPr/>
              </p:nvSpPr>
              <p:spPr>
                <a:xfrm rot="10800000">
                  <a:off x="3126574" y="3032019"/>
                  <a:ext cx="340146" cy="397189"/>
                </a:xfrm>
                <a:custGeom>
                  <a:avLst/>
                  <a:gdLst>
                    <a:gd name="connsiteX0" fmla="*/ 0 w 465221"/>
                    <a:gd name="connsiteY0" fmla="*/ 0 h 543239"/>
                    <a:gd name="connsiteX1" fmla="*/ 463349 w 465221"/>
                    <a:gd name="connsiteY1" fmla="*/ 0 h 543239"/>
                    <a:gd name="connsiteX2" fmla="*/ 465221 w 465221"/>
                    <a:gd name="connsiteY2" fmla="*/ 21220 h 543239"/>
                    <a:gd name="connsiteX3" fmla="*/ 43322 w 465221"/>
                    <a:gd name="connsiteY3" fmla="*/ 538872 h 543239"/>
                    <a:gd name="connsiteX4" fmla="*/ 0 w 465221"/>
                    <a:gd name="connsiteY4" fmla="*/ 543239 h 543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21" h="543239">
                      <a:moveTo>
                        <a:pt x="0" y="0"/>
                      </a:moveTo>
                      <a:lnTo>
                        <a:pt x="463349" y="0"/>
                      </a:lnTo>
                      <a:lnTo>
                        <a:pt x="465221" y="21220"/>
                      </a:lnTo>
                      <a:cubicBezTo>
                        <a:pt x="465221" y="276563"/>
                        <a:pt x="284099" y="489602"/>
                        <a:pt x="43322" y="538872"/>
                      </a:cubicBezTo>
                      <a:lnTo>
                        <a:pt x="0" y="5432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9CD832F-9125-4F33-AAF4-2BE7E0870565}"/>
                    </a:ext>
                  </a:extLst>
                </p:cNvPr>
                <p:cNvSpPr/>
                <p:nvPr/>
              </p:nvSpPr>
              <p:spPr>
                <a:xfrm>
                  <a:off x="2855642" y="3690483"/>
                  <a:ext cx="9144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C44FB1AE-30CA-4E00-8702-996224545CC0}"/>
                    </a:ext>
                  </a:extLst>
                </p:cNvPr>
                <p:cNvSpPr/>
                <p:nvPr/>
              </p:nvSpPr>
              <p:spPr>
                <a:xfrm>
                  <a:off x="4387661" y="3610271"/>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B6878BC1-0B26-4565-A14E-53C09ED70EFF}"/>
                    </a:ext>
                  </a:extLst>
                </p:cNvPr>
                <p:cNvSpPr/>
                <p:nvPr/>
              </p:nvSpPr>
              <p:spPr>
                <a:xfrm rot="16200000">
                  <a:off x="3595902" y="3912756"/>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3" name="Group 92" descr="person icon with a hardhat representing the architect.">
                <a:extLst>
                  <a:ext uri="{FF2B5EF4-FFF2-40B4-BE49-F238E27FC236}">
                    <a16:creationId xmlns:a16="http://schemas.microsoft.com/office/drawing/2014/main" id="{B6ED6AD3-E884-4269-8F5A-786BFB95E89E}"/>
                  </a:ext>
                  <a:ext uri="{C183D7F6-B498-43B3-948B-1728B52AA6E4}">
                    <adec:decorative xmlns:adec="http://schemas.microsoft.com/office/drawing/2017/decorative" val="0"/>
                  </a:ext>
                </a:extLst>
              </p:cNvPr>
              <p:cNvGrpSpPr/>
              <p:nvPr/>
            </p:nvGrpSpPr>
            <p:grpSpPr>
              <a:xfrm>
                <a:off x="4975853" y="5047025"/>
                <a:ext cx="984565" cy="1433989"/>
                <a:chOff x="5260736" y="4184386"/>
                <a:chExt cx="984565" cy="1433989"/>
              </a:xfrm>
            </p:grpSpPr>
            <p:pic>
              <p:nvPicPr>
                <p:cNvPr id="83" name="Graphic 82">
                  <a:extLst>
                    <a:ext uri="{FF2B5EF4-FFF2-40B4-BE49-F238E27FC236}">
                      <a16:creationId xmlns:a16="http://schemas.microsoft.com/office/drawing/2014/main" id="{9F118673-D011-4470-802D-7B430D32A38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99998" y="4601704"/>
                  <a:ext cx="706041" cy="706041"/>
                </a:xfrm>
                <a:prstGeom prst="rect">
                  <a:avLst/>
                </a:prstGeom>
              </p:spPr>
            </p:pic>
            <p:pic>
              <p:nvPicPr>
                <p:cNvPr id="84" name="Graphic 83">
                  <a:extLst>
                    <a:ext uri="{FF2B5EF4-FFF2-40B4-BE49-F238E27FC236}">
                      <a16:creationId xmlns:a16="http://schemas.microsoft.com/office/drawing/2014/main" id="{2A2CFDC9-F9EB-4074-B29F-DAABE87F378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01909" y="4184386"/>
                  <a:ext cx="640080" cy="640080"/>
                </a:xfrm>
                <a:prstGeom prst="rect">
                  <a:avLst/>
                </a:prstGeom>
              </p:spPr>
            </p:pic>
            <p:sp>
              <p:nvSpPr>
                <p:cNvPr id="86" name="TextBox 85">
                  <a:extLst>
                    <a:ext uri="{FF2B5EF4-FFF2-40B4-BE49-F238E27FC236}">
                      <a16:creationId xmlns:a16="http://schemas.microsoft.com/office/drawing/2014/main" id="{DC762326-6DCB-492C-84B8-69CB7E2318C2}"/>
                    </a:ext>
                  </a:extLst>
                </p:cNvPr>
                <p:cNvSpPr txBox="1"/>
                <p:nvPr/>
              </p:nvSpPr>
              <p:spPr>
                <a:xfrm>
                  <a:off x="5260736" y="5279821"/>
                  <a:ext cx="984565" cy="338554"/>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Architect</a:t>
                  </a:r>
                </a:p>
              </p:txBody>
            </p:sp>
          </p:grpSp>
          <p:sp>
            <p:nvSpPr>
              <p:cNvPr id="19" name="Thought Bubble: Cloud 18" descr="thought bubble with a blueprint inside it.">
                <a:extLst>
                  <a:ext uri="{FF2B5EF4-FFF2-40B4-BE49-F238E27FC236}">
                    <a16:creationId xmlns:a16="http://schemas.microsoft.com/office/drawing/2014/main" id="{DEC3A73B-954A-4991-A253-B9FD0CCF4B5B}"/>
                  </a:ext>
                </a:extLst>
              </p:cNvPr>
              <p:cNvSpPr/>
              <p:nvPr/>
            </p:nvSpPr>
            <p:spPr>
              <a:xfrm>
                <a:off x="2438321" y="1154835"/>
                <a:ext cx="4671817" cy="3629722"/>
              </a:xfrm>
              <a:prstGeom prst="cloudCallout">
                <a:avLst>
                  <a:gd name="adj1" fmla="val 14316"/>
                  <a:gd name="adj2" fmla="val 5313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TextBox 100">
                <a:extLst>
                  <a:ext uri="{FF2B5EF4-FFF2-40B4-BE49-F238E27FC236}">
                    <a16:creationId xmlns:a16="http://schemas.microsoft.com/office/drawing/2014/main" id="{FE985556-134E-4C90-9186-5D5CDE833B47}"/>
                  </a:ext>
                </a:extLst>
              </p:cNvPr>
              <p:cNvSpPr txBox="1"/>
              <p:nvPr/>
            </p:nvSpPr>
            <p:spPr>
              <a:xfrm>
                <a:off x="3665571" y="3983335"/>
                <a:ext cx="1845377"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Structure design</a:t>
                </a:r>
              </a:p>
            </p:txBody>
          </p:sp>
        </p:grpSp>
        <p:grpSp>
          <p:nvGrpSpPr>
            <p:cNvPr id="95" name="Group 94" descr="right-facing arrow on top of a left-facing arrow.">
              <a:extLst>
                <a:ext uri="{FF2B5EF4-FFF2-40B4-BE49-F238E27FC236}">
                  <a16:creationId xmlns:a16="http://schemas.microsoft.com/office/drawing/2014/main" id="{F1181DF4-6F09-4321-8CC1-FCDE422259D0}"/>
                </a:ext>
              </a:extLst>
            </p:cNvPr>
            <p:cNvGrpSpPr/>
            <p:nvPr/>
          </p:nvGrpSpPr>
          <p:grpSpPr>
            <a:xfrm>
              <a:off x="6580769" y="5493369"/>
              <a:ext cx="1188720" cy="323994"/>
              <a:chOff x="3492110" y="5535835"/>
              <a:chExt cx="1188720" cy="323994"/>
            </a:xfrm>
          </p:grpSpPr>
          <p:cxnSp>
            <p:nvCxnSpPr>
              <p:cNvPr id="96" name="Straight Arrow Connector 95">
                <a:extLst>
                  <a:ext uri="{FF2B5EF4-FFF2-40B4-BE49-F238E27FC236}">
                    <a16:creationId xmlns:a16="http://schemas.microsoft.com/office/drawing/2014/main" id="{AB005252-5B16-4609-BC01-1E753E126243}"/>
                  </a:ext>
                </a:extLst>
              </p:cNvPr>
              <p:cNvCxnSpPr/>
              <p:nvPr/>
            </p:nvCxnSpPr>
            <p:spPr>
              <a:xfrm>
                <a:off x="3492110" y="5535835"/>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EB66C09-3503-48B3-89F9-7BB725FD5A19}"/>
                  </a:ext>
                </a:extLst>
              </p:cNvPr>
              <p:cNvCxnSpPr>
                <a:cxnSpLocks/>
              </p:cNvCxnSpPr>
              <p:nvPr/>
            </p:nvCxnSpPr>
            <p:spPr>
              <a:xfrm flipH="1">
                <a:off x="3492110" y="5859829"/>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9BECFFD-1DF5-4AE6-B35E-10FEB6E4E3CD}"/>
                </a:ext>
              </a:extLst>
            </p:cNvPr>
            <p:cNvGrpSpPr/>
            <p:nvPr/>
          </p:nvGrpSpPr>
          <p:grpSpPr>
            <a:xfrm>
              <a:off x="7717607" y="1298910"/>
              <a:ext cx="4105813" cy="5242777"/>
              <a:chOff x="7717607" y="1298910"/>
              <a:chExt cx="4105813" cy="5242777"/>
            </a:xfrm>
          </p:grpSpPr>
          <p:sp>
            <p:nvSpPr>
              <p:cNvPr id="76" name="TextBox 75">
                <a:extLst>
                  <a:ext uri="{FF2B5EF4-FFF2-40B4-BE49-F238E27FC236}">
                    <a16:creationId xmlns:a16="http://schemas.microsoft.com/office/drawing/2014/main" id="{09073CAF-36CB-4EC1-9484-40E914C451B9}"/>
                  </a:ext>
                </a:extLst>
              </p:cNvPr>
              <p:cNvSpPr txBox="1"/>
              <p:nvPr/>
            </p:nvSpPr>
            <p:spPr>
              <a:xfrm>
                <a:off x="8826969" y="3927113"/>
                <a:ext cx="2268570"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Completed structure</a:t>
                </a:r>
              </a:p>
            </p:txBody>
          </p:sp>
          <p:grpSp>
            <p:nvGrpSpPr>
              <p:cNvPr id="81" name="Group 80" descr="cartoon house with tree in front.">
                <a:extLst>
                  <a:ext uri="{FF2B5EF4-FFF2-40B4-BE49-F238E27FC236}">
                    <a16:creationId xmlns:a16="http://schemas.microsoft.com/office/drawing/2014/main" id="{0BF0BC84-6792-4486-B617-4E7649B66A29}"/>
                  </a:ext>
                  <a:ext uri="{C183D7F6-B498-43B3-948B-1728B52AA6E4}">
                    <adec:decorative xmlns:adec="http://schemas.microsoft.com/office/drawing/2017/decorative" val="0"/>
                  </a:ext>
                </a:extLst>
              </p:cNvPr>
              <p:cNvGrpSpPr/>
              <p:nvPr/>
            </p:nvGrpSpPr>
            <p:grpSpPr>
              <a:xfrm>
                <a:off x="7717607" y="1298910"/>
                <a:ext cx="4105813" cy="2731862"/>
                <a:chOff x="7095485" y="2302119"/>
                <a:chExt cx="4677415" cy="3112186"/>
              </a:xfrm>
            </p:grpSpPr>
            <p:sp>
              <p:nvSpPr>
                <p:cNvPr id="63" name="Rectangle 62">
                  <a:extLst>
                    <a:ext uri="{FF2B5EF4-FFF2-40B4-BE49-F238E27FC236}">
                      <a16:creationId xmlns:a16="http://schemas.microsoft.com/office/drawing/2014/main" id="{3B44DBE9-81D9-4AA3-A189-D1AC90F3A7BA}"/>
                    </a:ext>
                  </a:extLst>
                </p:cNvPr>
                <p:cNvSpPr/>
                <p:nvPr/>
              </p:nvSpPr>
              <p:spPr>
                <a:xfrm>
                  <a:off x="7645812" y="2939359"/>
                  <a:ext cx="3960395" cy="233056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rapezoid 72">
                  <a:extLst>
                    <a:ext uri="{FF2B5EF4-FFF2-40B4-BE49-F238E27FC236}">
                      <a16:creationId xmlns:a16="http://schemas.microsoft.com/office/drawing/2014/main" id="{2CC6AD6C-764B-4205-AB9A-81C0310393A8}"/>
                    </a:ext>
                  </a:extLst>
                </p:cNvPr>
                <p:cNvSpPr/>
                <p:nvPr/>
              </p:nvSpPr>
              <p:spPr>
                <a:xfrm>
                  <a:off x="7523747" y="2526632"/>
                  <a:ext cx="4249153" cy="599652"/>
                </a:xfrm>
                <a:prstGeom prst="trapezoid">
                  <a:avLst/>
                </a:prstGeom>
                <a:pattFill prst="dkHorz">
                  <a:fgClr>
                    <a:schemeClr val="tx2"/>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802CBC-D303-46B8-9D33-0CAED7ECE46C}"/>
                    </a:ext>
                  </a:extLst>
                </p:cNvPr>
                <p:cNvSpPr/>
                <p:nvPr/>
              </p:nvSpPr>
              <p:spPr>
                <a:xfrm>
                  <a:off x="8837185" y="3831120"/>
                  <a:ext cx="1232373" cy="7060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A0693981-E31B-4D75-AE12-412CA1C27028}"/>
                    </a:ext>
                  </a:extLst>
                </p:cNvPr>
                <p:cNvCxnSpPr>
                  <a:stCxn id="64" idx="0"/>
                  <a:endCxn id="64" idx="2"/>
                </p:cNvCxnSpPr>
                <p:nvPr/>
              </p:nvCxnSpPr>
              <p:spPr>
                <a:xfrm>
                  <a:off x="9453372" y="3831120"/>
                  <a:ext cx="0" cy="706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9EE85EB-293E-4D4E-AAA3-4F0D8921071E}"/>
                    </a:ext>
                  </a:extLst>
                </p:cNvPr>
                <p:cNvCxnSpPr>
                  <a:stCxn id="64" idx="1"/>
                  <a:endCxn id="64" idx="3"/>
                </p:cNvCxnSpPr>
                <p:nvPr/>
              </p:nvCxnSpPr>
              <p:spPr>
                <a:xfrm>
                  <a:off x="8837185" y="4184141"/>
                  <a:ext cx="1232373"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Right Triangle 68">
                  <a:extLst>
                    <a:ext uri="{FF2B5EF4-FFF2-40B4-BE49-F238E27FC236}">
                      <a16:creationId xmlns:a16="http://schemas.microsoft.com/office/drawing/2014/main" id="{6E6012A7-0055-4406-A06E-19DFCA8C1DBD}"/>
                    </a:ext>
                  </a:extLst>
                </p:cNvPr>
                <p:cNvSpPr/>
                <p:nvPr/>
              </p:nvSpPr>
              <p:spPr>
                <a:xfrm flipH="1">
                  <a:off x="7095485" y="3571051"/>
                  <a:ext cx="550327" cy="706041"/>
                </a:xfrm>
                <a:prstGeom prst="rtTriangle">
                  <a:avLst/>
                </a:prstGeom>
                <a:pattFill prst="dkHorz">
                  <a:fgClr>
                    <a:srgbClr val="36C2B3"/>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375EA0D7-BC5A-491E-A067-0138B297053F}"/>
                    </a:ext>
                  </a:extLst>
                </p:cNvPr>
                <p:cNvSpPr/>
                <p:nvPr/>
              </p:nvSpPr>
              <p:spPr>
                <a:xfrm>
                  <a:off x="10363200" y="3479303"/>
                  <a:ext cx="1010652" cy="1790618"/>
                </a:xfrm>
                <a:prstGeom prst="rect">
                  <a:avLst/>
                </a:prstGeom>
                <a:pattFill prst="horzBrick">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56AED18C-DE6D-4EFB-8322-A30704EB8EAC}"/>
                    </a:ext>
                  </a:extLst>
                </p:cNvPr>
                <p:cNvSpPr/>
                <p:nvPr/>
              </p:nvSpPr>
              <p:spPr>
                <a:xfrm>
                  <a:off x="10595092" y="2302119"/>
                  <a:ext cx="546867" cy="1188720"/>
                </a:xfrm>
                <a:prstGeom prst="rect">
                  <a:avLst/>
                </a:prstGeom>
                <a:pattFill prst="horzBrick">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a:extLst>
                    <a:ext uri="{FF2B5EF4-FFF2-40B4-BE49-F238E27FC236}">
                      <a16:creationId xmlns:a16="http://schemas.microsoft.com/office/drawing/2014/main" id="{3F9FA958-37E1-4425-9599-39A43DE58000}"/>
                    </a:ext>
                  </a:extLst>
                </p:cNvPr>
                <p:cNvGrpSpPr/>
                <p:nvPr/>
              </p:nvGrpSpPr>
              <p:grpSpPr>
                <a:xfrm>
                  <a:off x="7562651" y="3178367"/>
                  <a:ext cx="1386606" cy="2235938"/>
                  <a:chOff x="7562651" y="3178367"/>
                  <a:chExt cx="1386606" cy="2235938"/>
                </a:xfrm>
              </p:grpSpPr>
              <p:sp>
                <p:nvSpPr>
                  <p:cNvPr id="79" name="Rectangle: Single Corner Rounded 78">
                    <a:extLst>
                      <a:ext uri="{FF2B5EF4-FFF2-40B4-BE49-F238E27FC236}">
                        <a16:creationId xmlns:a16="http://schemas.microsoft.com/office/drawing/2014/main" id="{778B5C14-C60D-4521-8B0F-4C190BC6F70B}"/>
                      </a:ext>
                    </a:extLst>
                  </p:cNvPr>
                  <p:cNvSpPr/>
                  <p:nvPr/>
                </p:nvSpPr>
                <p:spPr>
                  <a:xfrm>
                    <a:off x="8165908" y="4093301"/>
                    <a:ext cx="182880" cy="1321004"/>
                  </a:xfrm>
                  <a:prstGeom prst="round1Rect">
                    <a:avLst/>
                  </a:prstGeom>
                  <a:solidFill>
                    <a:srgbClr val="9966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Cloud 77">
                    <a:extLst>
                      <a:ext uri="{FF2B5EF4-FFF2-40B4-BE49-F238E27FC236}">
                        <a16:creationId xmlns:a16="http://schemas.microsoft.com/office/drawing/2014/main" id="{AD5A3C89-7B5A-4AFB-853D-CD38242EE227}"/>
                      </a:ext>
                    </a:extLst>
                  </p:cNvPr>
                  <p:cNvSpPr/>
                  <p:nvPr/>
                </p:nvSpPr>
                <p:spPr>
                  <a:xfrm>
                    <a:off x="7562651" y="3178367"/>
                    <a:ext cx="1386606" cy="1188720"/>
                  </a:xfrm>
                  <a:prstGeom prst="cloud">
                    <a:avLst/>
                  </a:prstGeom>
                  <a:solidFill>
                    <a:srgbClr val="169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4" name="Group 33" descr="people icons wearing hardhats representing building crew or delivery team.">
                <a:extLst>
                  <a:ext uri="{FF2B5EF4-FFF2-40B4-BE49-F238E27FC236}">
                    <a16:creationId xmlns:a16="http://schemas.microsoft.com/office/drawing/2014/main" id="{0597F312-9B53-429E-AED3-A1B7359376D3}"/>
                  </a:ext>
                </a:extLst>
              </p:cNvPr>
              <p:cNvGrpSpPr/>
              <p:nvPr/>
            </p:nvGrpSpPr>
            <p:grpSpPr>
              <a:xfrm>
                <a:off x="8200681" y="4403282"/>
                <a:ext cx="1915516" cy="2138405"/>
                <a:chOff x="8200681" y="4403282"/>
                <a:chExt cx="1915516" cy="2138405"/>
              </a:xfrm>
            </p:grpSpPr>
            <p:sp>
              <p:nvSpPr>
                <p:cNvPr id="97" name="TextBox 96">
                  <a:extLst>
                    <a:ext uri="{FF2B5EF4-FFF2-40B4-BE49-F238E27FC236}">
                      <a16:creationId xmlns:a16="http://schemas.microsoft.com/office/drawing/2014/main" id="{080BB30D-9F6D-442D-8316-69BBC5A939AB}"/>
                    </a:ext>
                  </a:extLst>
                </p:cNvPr>
                <p:cNvSpPr txBox="1"/>
                <p:nvPr/>
              </p:nvSpPr>
              <p:spPr>
                <a:xfrm>
                  <a:off x="8393647" y="5956912"/>
                  <a:ext cx="1529585"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Building crew</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(Delivery team)</a:t>
                  </a:r>
                </a:p>
              </p:txBody>
            </p:sp>
            <p:grpSp>
              <p:nvGrpSpPr>
                <p:cNvPr id="33" name="Group 32">
                  <a:extLst>
                    <a:ext uri="{FF2B5EF4-FFF2-40B4-BE49-F238E27FC236}">
                      <a16:creationId xmlns:a16="http://schemas.microsoft.com/office/drawing/2014/main" id="{B1B8FFDD-407F-44E2-AD01-78C831188433}"/>
                    </a:ext>
                  </a:extLst>
                </p:cNvPr>
                <p:cNvGrpSpPr/>
                <p:nvPr/>
              </p:nvGrpSpPr>
              <p:grpSpPr>
                <a:xfrm>
                  <a:off x="8200681" y="4403282"/>
                  <a:ext cx="1915516" cy="1486301"/>
                  <a:chOff x="7871833" y="4384518"/>
                  <a:chExt cx="1915516" cy="1486301"/>
                </a:xfrm>
              </p:grpSpPr>
              <p:grpSp>
                <p:nvGrpSpPr>
                  <p:cNvPr id="30" name="Group 29">
                    <a:extLst>
                      <a:ext uri="{FF2B5EF4-FFF2-40B4-BE49-F238E27FC236}">
                        <a16:creationId xmlns:a16="http://schemas.microsoft.com/office/drawing/2014/main" id="{6C6D8DE6-C074-438B-B6E9-785E8CB6ED44}"/>
                      </a:ext>
                    </a:extLst>
                  </p:cNvPr>
                  <p:cNvGrpSpPr/>
                  <p:nvPr/>
                </p:nvGrpSpPr>
                <p:grpSpPr>
                  <a:xfrm>
                    <a:off x="7874519" y="4384518"/>
                    <a:ext cx="1854411" cy="990809"/>
                    <a:chOff x="7874519" y="4384518"/>
                    <a:chExt cx="1854411" cy="990809"/>
                  </a:xfrm>
                </p:grpSpPr>
                <p:pic>
                  <p:nvPicPr>
                    <p:cNvPr id="89" name="Graphic 88">
                      <a:extLst>
                        <a:ext uri="{FF2B5EF4-FFF2-40B4-BE49-F238E27FC236}">
                          <a16:creationId xmlns:a16="http://schemas.microsoft.com/office/drawing/2014/main" id="{B4BB8963-E212-4EDF-B36E-9FD88EB6622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74519" y="4502949"/>
                      <a:ext cx="650364" cy="650364"/>
                    </a:xfrm>
                    <a:prstGeom prst="rect">
                      <a:avLst/>
                    </a:prstGeom>
                  </p:spPr>
                </p:pic>
                <p:pic>
                  <p:nvPicPr>
                    <p:cNvPr id="90" name="Graphic 89">
                      <a:extLst>
                        <a:ext uri="{FF2B5EF4-FFF2-40B4-BE49-F238E27FC236}">
                          <a16:creationId xmlns:a16="http://schemas.microsoft.com/office/drawing/2014/main" id="{E03121A8-8901-4A05-B545-9A55879591B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78566" y="4384518"/>
                      <a:ext cx="650364" cy="650364"/>
                    </a:xfrm>
                    <a:prstGeom prst="rect">
                      <a:avLst/>
                    </a:prstGeom>
                  </p:spPr>
                </p:pic>
                <p:pic>
                  <p:nvPicPr>
                    <p:cNvPr id="91" name="Graphic 90">
                      <a:extLst>
                        <a:ext uri="{FF2B5EF4-FFF2-40B4-BE49-F238E27FC236}">
                          <a16:creationId xmlns:a16="http://schemas.microsoft.com/office/drawing/2014/main" id="{989EA696-5C90-4CAE-987E-576247E657A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23142" y="4724963"/>
                      <a:ext cx="650364" cy="650364"/>
                    </a:xfrm>
                    <a:prstGeom prst="rect">
                      <a:avLst/>
                    </a:prstGeom>
                  </p:spPr>
                </p:pic>
              </p:grpSp>
              <p:grpSp>
                <p:nvGrpSpPr>
                  <p:cNvPr id="32" name="Group 31">
                    <a:extLst>
                      <a:ext uri="{FF2B5EF4-FFF2-40B4-BE49-F238E27FC236}">
                        <a16:creationId xmlns:a16="http://schemas.microsoft.com/office/drawing/2014/main" id="{B148AB38-62E3-4CA4-9934-3E6483842980}"/>
                      </a:ext>
                    </a:extLst>
                  </p:cNvPr>
                  <p:cNvGrpSpPr/>
                  <p:nvPr/>
                </p:nvGrpSpPr>
                <p:grpSpPr>
                  <a:xfrm>
                    <a:off x="7871833" y="4829794"/>
                    <a:ext cx="1915516" cy="1041025"/>
                    <a:chOff x="7871833" y="4829794"/>
                    <a:chExt cx="1915516" cy="1041025"/>
                  </a:xfrm>
                </p:grpSpPr>
                <p:pic>
                  <p:nvPicPr>
                    <p:cNvPr id="111" name="Graphic 110">
                      <a:extLst>
                        <a:ext uri="{FF2B5EF4-FFF2-40B4-BE49-F238E27FC236}">
                          <a16:creationId xmlns:a16="http://schemas.microsoft.com/office/drawing/2014/main" id="{66F443A1-B5BE-414A-92B6-9E72479F257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20397" y="5164778"/>
                      <a:ext cx="706041" cy="706041"/>
                    </a:xfrm>
                    <a:prstGeom prst="rect">
                      <a:avLst/>
                    </a:prstGeom>
                  </p:spPr>
                </p:pic>
                <p:pic>
                  <p:nvPicPr>
                    <p:cNvPr id="112" name="Graphic 111">
                      <a:extLst>
                        <a:ext uri="{FF2B5EF4-FFF2-40B4-BE49-F238E27FC236}">
                          <a16:creationId xmlns:a16="http://schemas.microsoft.com/office/drawing/2014/main" id="{986D09FB-71BD-4369-8891-7DD57215074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81308" y="4829794"/>
                      <a:ext cx="706041" cy="706041"/>
                    </a:xfrm>
                    <a:prstGeom prst="rect">
                      <a:avLst/>
                    </a:prstGeom>
                  </p:spPr>
                </p:pic>
                <p:pic>
                  <p:nvPicPr>
                    <p:cNvPr id="113" name="Graphic 112">
                      <a:extLst>
                        <a:ext uri="{FF2B5EF4-FFF2-40B4-BE49-F238E27FC236}">
                          <a16:creationId xmlns:a16="http://schemas.microsoft.com/office/drawing/2014/main" id="{25F6172E-F321-418A-8C23-0C869EE16E9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71833" y="4943284"/>
                      <a:ext cx="706041" cy="706041"/>
                    </a:xfrm>
                    <a:prstGeom prst="rect">
                      <a:avLst/>
                    </a:prstGeom>
                  </p:spPr>
                </p:pic>
              </p:grpSp>
            </p:grpSp>
          </p:grpSp>
        </p:grpSp>
      </p:grpSp>
      <p:sp>
        <p:nvSpPr>
          <p:cNvPr id="4" name="Footer Placeholder 3">
            <a:extLst>
              <a:ext uri="{FF2B5EF4-FFF2-40B4-BE49-F238E27FC236}">
                <a16:creationId xmlns:a16="http://schemas.microsoft.com/office/drawing/2014/main" id="{ABC7D90A-D3AE-401C-9774-F3E99084065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7" name="Slide Number Placeholder 6">
            <a:extLst>
              <a:ext uri="{FF2B5EF4-FFF2-40B4-BE49-F238E27FC236}">
                <a16:creationId xmlns:a16="http://schemas.microsoft.com/office/drawing/2014/main" id="{AD2E88A9-D8A7-4413-BEB2-F0C62FB7A0EA}"/>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9</a:t>
            </a:fld>
            <a:endParaRPr lang="en-US" dirty="0"/>
          </a:p>
        </p:txBody>
      </p:sp>
    </p:spTree>
    <p:custDataLst>
      <p:tags r:id="rId1"/>
    </p:custDataLst>
    <p:extLst>
      <p:ext uri="{BB962C8B-B14F-4D97-AF65-F5344CB8AC3E}">
        <p14:creationId xmlns:p14="http://schemas.microsoft.com/office/powerpoint/2010/main" val="2979780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48"/>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E58644E705F84696FC6D4358C0AD49" ma:contentTypeVersion="10" ma:contentTypeDescription="Create a new document." ma:contentTypeScope="" ma:versionID="cd0e172646f5feb7e27e20ba6e293b5b">
  <xsd:schema xmlns:xsd="http://www.w3.org/2001/XMLSchema" xmlns:xs="http://www.w3.org/2001/XMLSchema" xmlns:p="http://schemas.microsoft.com/office/2006/metadata/properties" xmlns:ns2="9195379a-c874-4b1e-9a42-745d869d1e41" xmlns:ns3="39de2fdb-7005-4155-a4db-9b2f08b80d41" targetNamespace="http://schemas.microsoft.com/office/2006/metadata/properties" ma:root="true" ma:fieldsID="efe66fc3d49e26f615b1eb78ef57acc7" ns2:_="" ns3:_="">
    <xsd:import namespace="9195379a-c874-4b1e-9a42-745d869d1e41"/>
    <xsd:import namespace="39de2fdb-7005-4155-a4db-9b2f08b80d4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95379a-c874-4b1e-9a42-745d869d1e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9de2fdb-7005-4155-a4db-9b2f08b80d4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9099906-A008-4223-B1C5-1DB8E6828DA0}"/>
</file>

<file path=customXml/itemProps2.xml><?xml version="1.0" encoding="utf-8"?>
<ds:datastoreItem xmlns:ds="http://schemas.openxmlformats.org/officeDocument/2006/customXml" ds:itemID="{DD058947-1D85-479B-8CC6-926740AFC898}"/>
</file>

<file path=customXml/itemProps3.xml><?xml version="1.0" encoding="utf-8"?>
<ds:datastoreItem xmlns:ds="http://schemas.openxmlformats.org/officeDocument/2006/customXml" ds:itemID="{53129E0D-D4B4-4FCA-903F-0DC34B769E0B}"/>
</file>

<file path=docProps/app.xml><?xml version="1.0" encoding="utf-8"?>
<Properties xmlns="http://schemas.openxmlformats.org/officeDocument/2006/extended-properties" xmlns:vt="http://schemas.openxmlformats.org/officeDocument/2006/docPropsVTypes">
  <Template>Office Theme</Template>
  <TotalTime>14798</TotalTime>
  <Words>7855</Words>
  <Application>Microsoft Office PowerPoint</Application>
  <PresentationFormat>Widescreen</PresentationFormat>
  <Paragraphs>655</Paragraphs>
  <Slides>47</Slides>
  <Notes>47</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Amazon Ember</vt:lpstr>
      <vt:lpstr>Amazon Ember Light</vt:lpstr>
      <vt:lpstr>Arial</vt:lpstr>
      <vt:lpstr>Calibri</vt:lpstr>
      <vt:lpstr>Lucida Console</vt:lpstr>
      <vt:lpstr>Segoe UI</vt:lpstr>
      <vt:lpstr>Office Theme</vt:lpstr>
      <vt:lpstr>Module 2: Introducing Cloud Architecting</vt:lpstr>
      <vt:lpstr>Module overview</vt:lpstr>
      <vt:lpstr>Module objectives</vt:lpstr>
      <vt:lpstr>A large architecture</vt:lpstr>
      <vt:lpstr>Section 1: What is cloud architecting?</vt:lpstr>
      <vt:lpstr>Architectural need</vt:lpstr>
      <vt:lpstr>Origins of AWS</vt:lpstr>
      <vt:lpstr>Problems persisted</vt:lpstr>
      <vt:lpstr>Cloud architecture</vt:lpstr>
      <vt:lpstr>Section 1 key takeaways</vt:lpstr>
      <vt:lpstr>Section 2: The AWS Well-Architected Framework</vt:lpstr>
      <vt:lpstr>The AWS Well-Architected Framework</vt:lpstr>
      <vt:lpstr>Security pillar</vt:lpstr>
      <vt:lpstr>Operational Excellence pillar</vt:lpstr>
      <vt:lpstr>Reliability pillar</vt:lpstr>
      <vt:lpstr>Performance Efficiency pillar</vt:lpstr>
      <vt:lpstr>Cost Optimization pillar</vt:lpstr>
      <vt:lpstr>The AWS Well-Architected Tool</vt:lpstr>
      <vt:lpstr>Section 2 key takeaways</vt:lpstr>
      <vt:lpstr>Section 3: Best practices for building solutions on AWS</vt:lpstr>
      <vt:lpstr>Design tradeoffs</vt:lpstr>
      <vt:lpstr>1. Enable scalability (1 of 2)</vt:lpstr>
      <vt:lpstr>1. Enable scalability (2 of 2)</vt:lpstr>
      <vt:lpstr>2. Automate your environment</vt:lpstr>
      <vt:lpstr>3. Treat resources as disposable</vt:lpstr>
      <vt:lpstr>4. Use loosely coupled components</vt:lpstr>
      <vt:lpstr>5. Design services, not servers</vt:lpstr>
      <vt:lpstr>6. Choose the right database solution</vt:lpstr>
      <vt:lpstr>7. Avoid single points of failure (1 of 2)</vt:lpstr>
      <vt:lpstr>7. Avoid single points of failure (2 of 2)</vt:lpstr>
      <vt:lpstr>8. Optimize for cost</vt:lpstr>
      <vt:lpstr>9. Use caching</vt:lpstr>
      <vt:lpstr>10. Secure your entire infrastructure</vt:lpstr>
      <vt:lpstr>Section 3 key takeaways</vt:lpstr>
      <vt:lpstr>Section 4: AWS global infrastructure</vt:lpstr>
      <vt:lpstr>AWS Regions</vt:lpstr>
      <vt:lpstr>AWS Availability Zones</vt:lpstr>
      <vt:lpstr>AWS Local Zones</vt:lpstr>
      <vt:lpstr>AWS data centers</vt:lpstr>
      <vt:lpstr>AWS Points of Presence</vt:lpstr>
      <vt:lpstr>Section 4 key takeaways</vt:lpstr>
      <vt:lpstr>Course capstone project</vt:lpstr>
      <vt:lpstr>Module wrap-up</vt:lpstr>
      <vt:lpstr>Module summary                                                     </vt:lpstr>
      <vt:lpstr>Complete the knowledge check</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Harris, Melissa</cp:lastModifiedBy>
  <cp:revision>590</cp:revision>
  <cp:lastPrinted>2018-12-10T23:37:28Z</cp:lastPrinted>
  <dcterms:created xsi:type="dcterms:W3CDTF">2019-09-16T17:01:53Z</dcterms:created>
  <dcterms:modified xsi:type="dcterms:W3CDTF">2020-11-13T21:11:01Z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y fmtid="{D5CDD505-2E9C-101B-9397-08002B2CF9AE}" pid="4" name="ContentTypeId">
    <vt:lpwstr>0x0101005AE58644E705F84696FC6D4358C0AD49</vt:lpwstr>
  </property>
</Properties>
</file>